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81" r:id="rId1"/>
  </p:sldMasterIdLst>
  <p:notesMasterIdLst>
    <p:notesMasterId r:id="rId22"/>
  </p:notesMasterIdLst>
  <p:sldIdLst>
    <p:sldId id="281" r:id="rId2"/>
    <p:sldId id="257" r:id="rId3"/>
    <p:sldId id="280" r:id="rId4"/>
    <p:sldId id="268" r:id="rId5"/>
    <p:sldId id="270" r:id="rId6"/>
    <p:sldId id="271" r:id="rId7"/>
    <p:sldId id="272" r:id="rId8"/>
    <p:sldId id="273" r:id="rId9"/>
    <p:sldId id="274" r:id="rId10"/>
    <p:sldId id="282" r:id="rId11"/>
    <p:sldId id="275" r:id="rId12"/>
    <p:sldId id="279" r:id="rId13"/>
    <p:sldId id="283" r:id="rId14"/>
    <p:sldId id="267" r:id="rId15"/>
    <p:sldId id="256" r:id="rId16"/>
    <p:sldId id="266" r:id="rId17"/>
    <p:sldId id="259" r:id="rId18"/>
    <p:sldId id="260" r:id="rId19"/>
    <p:sldId id="263" r:id="rId20"/>
    <p:sldId id="26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9" d="100"/>
          <a:sy n="99" d="100"/>
        </p:scale>
        <p:origin x="-116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75DA6E-2F3F-E744-9C37-9ED5B5B6DF01}" type="datetimeFigureOut">
              <a:rPr lang="en-US" smtClean="0"/>
              <a:pPr/>
              <a:t>6/27/13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5DC85A-F5C3-9A42-AA57-3367C753A9D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 on vision for teaching and learning and our programmatic needs.</a:t>
            </a:r>
          </a:p>
          <a:p>
            <a:r>
              <a:rPr lang="en-US" dirty="0" smtClean="0"/>
              <a:t>I am not focusing on the current deficits</a:t>
            </a:r>
            <a:r>
              <a:rPr lang="en-US" baseline="0" dirty="0" smtClean="0"/>
              <a:t> of the building with regard to basic needs such as temperature control although air quality these are big concerns -  very high primary concerns.</a:t>
            </a:r>
          </a:p>
          <a:p>
            <a:r>
              <a:rPr lang="en-US" baseline="0" dirty="0" smtClean="0"/>
              <a:t>As you begin this process, my hope is that you are thinking about the type of school this community will provide its children and how that school can support and enhance the teaching and learning that takes place inside.</a:t>
            </a:r>
            <a:endParaRPr lang="en-US" dirty="0"/>
          </a:p>
        </p:txBody>
      </p:sp>
      <p:sp>
        <p:nvSpPr>
          <p:cNvPr id="4" name="Slide Number Placeholder 3"/>
          <p:cNvSpPr>
            <a:spLocks noGrp="1"/>
          </p:cNvSpPr>
          <p:nvPr>
            <p:ph type="sldNum" sz="quarter" idx="10"/>
          </p:nvPr>
        </p:nvSpPr>
        <p:spPr/>
        <p:txBody>
          <a:bodyPr/>
          <a:lstStyle/>
          <a:p>
            <a:fld id="{AA5DC85A-F5C3-9A42-AA57-3367C753A9D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an email</a:t>
            </a:r>
            <a:r>
              <a:rPr lang="en-US" baseline="0" dirty="0" smtClean="0"/>
              <a:t> message today from a literacy specialist to classroom teachers:</a:t>
            </a:r>
          </a:p>
          <a:p>
            <a:r>
              <a:rPr lang="en-US" dirty="0" smtClean="0"/>
              <a:t>I need you to email times when we can NOT come and take students.  It's preferential to not take kids during a snack or free time when other kids might be entering and exiting the classroom more frequently than normal, as this is really distracting for the child being assessed... and harder for the assessor to hear.  We should have each child out of the room for only 4-5 minutes, so please be as flexible as you can in regards to timing.</a:t>
            </a:r>
          </a:p>
          <a:p>
            <a:endParaRPr lang="en-US" dirty="0"/>
          </a:p>
        </p:txBody>
      </p:sp>
      <p:sp>
        <p:nvSpPr>
          <p:cNvPr id="4" name="Slide Number Placeholder 3"/>
          <p:cNvSpPr>
            <a:spLocks noGrp="1"/>
          </p:cNvSpPr>
          <p:nvPr>
            <p:ph type="sldNum" sz="quarter" idx="10"/>
          </p:nvPr>
        </p:nvSpPr>
        <p:spPr/>
        <p:txBody>
          <a:bodyPr/>
          <a:lstStyle/>
          <a:p>
            <a:fld id="{AA5DC85A-F5C3-9A42-AA57-3367C753A9D8}"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our</a:t>
            </a:r>
            <a:r>
              <a:rPr lang="en-US" baseline="0" dirty="0" smtClean="0"/>
              <a:t> current Lincoln School layout.  I thought it would be helpful to have this as a reference as I talk about the vision for education today and into the future to ask the question of whether this layout helps us to meet that vision.</a:t>
            </a:r>
            <a:endParaRPr lang="en-US" dirty="0"/>
          </a:p>
        </p:txBody>
      </p:sp>
      <p:sp>
        <p:nvSpPr>
          <p:cNvPr id="4" name="Slide Number Placeholder 3"/>
          <p:cNvSpPr>
            <a:spLocks noGrp="1"/>
          </p:cNvSpPr>
          <p:nvPr>
            <p:ph type="sldNum" sz="quarter" idx="10"/>
          </p:nvPr>
        </p:nvSpPr>
        <p:spPr/>
        <p:txBody>
          <a:bodyPr/>
          <a:lstStyle/>
          <a:p>
            <a:fld id="{AA5DC85A-F5C3-9A42-AA57-3367C753A9D8}"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Teaching and learning have changed a great deal since any of us were in elementary or middle school. There is now a set of core expectations, none of which were in place when we were students.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Core Expectations of Teaching and Learning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Collaboration</a:t>
            </a:r>
          </a:p>
          <a:p>
            <a:r>
              <a:rPr lang="en-US" sz="1200" kern="1200" dirty="0" smtClean="0">
                <a:solidFill>
                  <a:schemeClr val="tx1"/>
                </a:solidFill>
                <a:latin typeface="+mn-lt"/>
                <a:ea typeface="+mn-ea"/>
                <a:cs typeface="+mn-cs"/>
              </a:rPr>
              <a:t>Differentiation – meeting the individual learning needs of each student</a:t>
            </a:r>
          </a:p>
          <a:p>
            <a:r>
              <a:rPr lang="en-US" sz="1200" kern="1200" dirty="0" smtClean="0">
                <a:solidFill>
                  <a:schemeClr val="tx1"/>
                </a:solidFill>
                <a:latin typeface="+mn-lt"/>
                <a:ea typeface="+mn-ea"/>
                <a:cs typeface="+mn-cs"/>
              </a:rPr>
              <a:t>Integration of Technology</a:t>
            </a:r>
          </a:p>
          <a:p>
            <a:r>
              <a:rPr lang="en-US" sz="1200" kern="1200" dirty="0" smtClean="0">
                <a:solidFill>
                  <a:schemeClr val="tx1"/>
                </a:solidFill>
                <a:latin typeface="+mn-lt"/>
                <a:ea typeface="+mn-ea"/>
                <a:cs typeface="+mn-cs"/>
              </a:rPr>
              <a:t>Purposeful, authentic learning experiences</a:t>
            </a:r>
          </a:p>
          <a:p>
            <a:r>
              <a:rPr lang="en-US" sz="1200" kern="1200" dirty="0" smtClean="0">
                <a:solidFill>
                  <a:schemeClr val="tx1"/>
                </a:solidFill>
                <a:latin typeface="+mn-lt"/>
                <a:ea typeface="+mn-ea"/>
                <a:cs typeface="+mn-cs"/>
              </a:rPr>
              <a:t>Inclusion model of special education</a:t>
            </a:r>
          </a:p>
          <a:p>
            <a:endParaRPr lang="en-US" dirty="0"/>
          </a:p>
        </p:txBody>
      </p:sp>
      <p:sp>
        <p:nvSpPr>
          <p:cNvPr id="4" name="Slide Number Placeholder 3"/>
          <p:cNvSpPr>
            <a:spLocks noGrp="1"/>
          </p:cNvSpPr>
          <p:nvPr>
            <p:ph type="sldNum" sz="quarter" idx="10"/>
          </p:nvPr>
        </p:nvSpPr>
        <p:spPr/>
        <p:txBody>
          <a:bodyPr/>
          <a:lstStyle/>
          <a:p>
            <a:fld id="{AA5DC85A-F5C3-9A42-AA57-3367C753A9D8}"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 longer my classroom, my students  Now it’s our classrooms and our students</a:t>
            </a:r>
          </a:p>
          <a:p>
            <a:r>
              <a:rPr lang="en-US" sz="1200" kern="1200" dirty="0" smtClean="0">
                <a:solidFill>
                  <a:schemeClr val="tx1"/>
                </a:solidFill>
                <a:latin typeface="+mn-lt"/>
                <a:ea typeface="+mn-ea"/>
                <a:cs typeface="+mn-cs"/>
              </a:rPr>
              <a:t>High levels of </a:t>
            </a:r>
            <a:r>
              <a:rPr lang="en-US" sz="1200" b="1" kern="1200" dirty="0" smtClean="0">
                <a:solidFill>
                  <a:schemeClr val="tx1"/>
                </a:solidFill>
                <a:latin typeface="+mn-lt"/>
                <a:ea typeface="+mn-ea"/>
                <a:cs typeface="+mn-cs"/>
              </a:rPr>
              <a:t>collaboration</a:t>
            </a:r>
            <a:r>
              <a:rPr lang="en-US" sz="1200" kern="1200" dirty="0" smtClean="0">
                <a:solidFill>
                  <a:schemeClr val="tx1"/>
                </a:solidFill>
                <a:latin typeface="+mn-lt"/>
                <a:ea typeface="+mn-ea"/>
                <a:cs typeface="+mn-cs"/>
              </a:rPr>
              <a:t> between students and between faculty are an expectation.  The new MA Teacher Evaluation system set as an expectation that teachers create team goals for student learning and work together to achieve these goals, this is because</a:t>
            </a:r>
            <a:r>
              <a:rPr lang="en-US" sz="1200" kern="1200" baseline="0" dirty="0" smtClean="0">
                <a:solidFill>
                  <a:schemeClr val="tx1"/>
                </a:solidFill>
                <a:latin typeface="+mn-lt"/>
                <a:ea typeface="+mn-ea"/>
                <a:cs typeface="+mn-cs"/>
              </a:rPr>
              <a:t> there is significant research that says that when teachers work together towards measurable goals for student achievement, teaching improves and thus learning increases.</a:t>
            </a:r>
            <a:r>
              <a:rPr lang="en-US" sz="1200" kern="1200" dirty="0" smtClean="0">
                <a:solidFill>
                  <a:schemeClr val="tx1"/>
                </a:solidFill>
                <a:latin typeface="+mn-lt"/>
                <a:ea typeface="+mn-ea"/>
                <a:cs typeface="+mn-cs"/>
              </a:rPr>
              <a:t> Teachers are expected to work together on curricular projects and assessment.  It is no longer acceptable for teachers to work alone in their classrooms. We expect the same for students. Businesses report that the greatest skills we can develop in students are their problem-solving, communication, and collaboration skills.  It is essential that we provide students with the learning experiences that will lead to these skills. Collaborative learning allows students</a:t>
            </a:r>
            <a:r>
              <a:rPr lang="en-US" sz="1200" kern="1200" baseline="0" dirty="0" smtClean="0">
                <a:solidFill>
                  <a:schemeClr val="tx1"/>
                </a:solidFill>
                <a:latin typeface="+mn-lt"/>
                <a:ea typeface="+mn-ea"/>
                <a:cs typeface="+mn-cs"/>
              </a:rPr>
              <a:t> the opportunity to be creative and innovative in the ways that they demonstrate understanding of concepts.</a:t>
            </a:r>
          </a:p>
          <a:p>
            <a:r>
              <a:rPr lang="en-US" sz="1200" kern="1200" baseline="0" dirty="0" smtClean="0">
                <a:solidFill>
                  <a:schemeClr val="tx1"/>
                </a:solidFill>
                <a:latin typeface="+mn-lt"/>
                <a:ea typeface="+mn-ea"/>
                <a:cs typeface="+mn-cs"/>
              </a:rPr>
              <a:t>What’s needed?...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A5DC85A-F5C3-9A42-AA57-3367C753A9D8}"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expect teachers to adjust their instruction to meet the individual needs of the wide range of students in their classes.  Teachers must truly know each student as a learner and make daily decisions about how to adjust the learning experiences for each student.  Currently teachers accomplish this by having students work in various areas of the classroom or they go out into the hallway to work with little supervision.</a:t>
            </a:r>
          </a:p>
          <a:p>
            <a:r>
              <a:rPr lang="en-US" dirty="0" smtClean="0"/>
              <a:t>What’s needed?...</a:t>
            </a:r>
          </a:p>
          <a:p>
            <a:endParaRPr lang="en-US" dirty="0"/>
          </a:p>
        </p:txBody>
      </p:sp>
      <p:sp>
        <p:nvSpPr>
          <p:cNvPr id="4" name="Slide Number Placeholder 3"/>
          <p:cNvSpPr>
            <a:spLocks noGrp="1"/>
          </p:cNvSpPr>
          <p:nvPr>
            <p:ph type="sldNum" sz="quarter" idx="10"/>
          </p:nvPr>
        </p:nvSpPr>
        <p:spPr/>
        <p:txBody>
          <a:bodyPr/>
          <a:lstStyle/>
          <a:p>
            <a:fld id="{AA5DC85A-F5C3-9A42-AA57-3367C753A9D8}"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expect teachers to integrate the use of technology into instruction and teach students to utilize technology in their learning.  Currently, our wireless infrastructure does not provide consistent access and our bandwidth is insufficient for the work teachers are trying to do with students.  The technology infrastructure is a limiting factor in setting expectations for how teachers and students use technology.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Why?...</a:t>
            </a:r>
          </a:p>
          <a:p>
            <a:endParaRPr lang="en-US" dirty="0"/>
          </a:p>
        </p:txBody>
      </p:sp>
      <p:sp>
        <p:nvSpPr>
          <p:cNvPr id="4" name="Slide Number Placeholder 3"/>
          <p:cNvSpPr>
            <a:spLocks noGrp="1"/>
          </p:cNvSpPr>
          <p:nvPr>
            <p:ph type="sldNum" sz="quarter" idx="10"/>
          </p:nvPr>
        </p:nvSpPr>
        <p:spPr/>
        <p:txBody>
          <a:bodyPr/>
          <a:lstStyle/>
          <a:p>
            <a:fld id="{AA5DC85A-F5C3-9A42-AA57-3367C753A9D8}"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students are engaged in their learning they achieve at higher levels.  Teachers are expected to design learning experiences that; engage students in high level critical thinking, are authentic and meaningful such as project based learning.  For example, we are embarking on a project to redesign the boardwalk going through the wetlands behind Smith.  Wouldn’t it be great if students designed that boardwalk, developed presentations that they actually gave to the conservation commission, regularly monitored the water quality and provided longitudinal data to the Town.  This type of work cannot be carried out in classrooms and hallways.  Alternative spaces that are flexible</a:t>
            </a:r>
            <a:r>
              <a:rPr lang="en-US" sz="1200" kern="1200" baseline="0" dirty="0" smtClean="0">
                <a:solidFill>
                  <a:schemeClr val="tx1"/>
                </a:solidFill>
                <a:latin typeface="+mn-lt"/>
                <a:ea typeface="+mn-ea"/>
                <a:cs typeface="+mn-cs"/>
              </a:rPr>
              <a:t> enough to be used with different sized groups and for various purposes are needed.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A5DC85A-F5C3-9A42-AA57-3367C753A9D8}"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5DC85A-F5C3-9A42-AA57-3367C753A9D8}"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Lincoln Public Schools are committed to a model of inclusion in special education.  We are committed because we believe that in most cases, this is the best way to help individual students to be successful learners and well-rounded individuals.  It builds a more diverse and tolerant community, and it also has a financial benefit to the district.  But to do it well requires skilled teachers, and the appropriate spaces for supporting that teaching.   </a:t>
            </a:r>
          </a:p>
          <a:p>
            <a:r>
              <a:rPr lang="en-US" sz="1200" kern="1200" dirty="0" smtClean="0">
                <a:solidFill>
                  <a:schemeClr val="tx1"/>
                </a:solidFill>
                <a:latin typeface="+mn-lt"/>
                <a:ea typeface="+mn-ea"/>
                <a:cs typeface="+mn-cs"/>
              </a:rPr>
              <a:t>We want to keep students in their classrooms as much as possible, in the least restrictive environment rather than pulling them out for specialized instruction.  This is more effective instructionally, is more efficient and has a variety of learning and social benefits for all students.</a:t>
            </a:r>
          </a:p>
          <a:p>
            <a:r>
              <a:rPr lang="en-US" sz="1200" kern="1200" dirty="0" smtClean="0">
                <a:solidFill>
                  <a:schemeClr val="tx1"/>
                </a:solidFill>
                <a:latin typeface="+mn-lt"/>
                <a:ea typeface="+mn-ea"/>
                <a:cs typeface="+mn-cs"/>
              </a:rPr>
              <a:t>What’s needed?...</a:t>
            </a:r>
            <a:endParaRPr lang="en-US" dirty="0"/>
          </a:p>
        </p:txBody>
      </p:sp>
      <p:sp>
        <p:nvSpPr>
          <p:cNvPr id="4" name="Slide Number Placeholder 3"/>
          <p:cNvSpPr>
            <a:spLocks noGrp="1"/>
          </p:cNvSpPr>
          <p:nvPr>
            <p:ph type="sldNum" sz="quarter" idx="10"/>
          </p:nvPr>
        </p:nvSpPr>
        <p:spPr/>
        <p:txBody>
          <a:bodyPr/>
          <a:lstStyle/>
          <a:p>
            <a:fld id="{AA5DC85A-F5C3-9A42-AA57-3367C753A9D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9301DD2E-4640-A841-9E5C-5CD6DE489C63}" type="datetimeFigureOut">
              <a:rPr lang="en-US" smtClean="0"/>
              <a:pPr/>
              <a:t>6/27/13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9301DD2E-4640-A841-9E5C-5CD6DE489C63}" type="datetimeFigureOut">
              <a:rPr lang="en-US" smtClean="0"/>
              <a:pPr/>
              <a:t>6/27/13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146B7-28B5-3E49-B983-384FD10F7798}"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301DD2E-4640-A841-9E5C-5CD6DE489C63}" type="datetimeFigureOut">
              <a:rPr lang="en-US" smtClean="0"/>
              <a:pPr/>
              <a:t>6/27/13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1146B7-28B5-3E49-B983-384FD10F779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9301DD2E-4640-A841-9E5C-5CD6DE489C63}" type="datetimeFigureOut">
              <a:rPr lang="en-US" smtClean="0"/>
              <a:pPr/>
              <a:t>6/27/13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1146B7-28B5-3E49-B983-384FD10F779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9301DD2E-4640-A841-9E5C-5CD6DE489C63}" type="datetimeFigureOut">
              <a:rPr lang="en-US" smtClean="0"/>
              <a:pPr/>
              <a:t>6/27/13</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9301DD2E-4640-A841-9E5C-5CD6DE489C63}" type="datetimeFigureOut">
              <a:rPr lang="en-US" smtClean="0"/>
              <a:pPr/>
              <a:t>6/27/13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671146B7-28B5-3E49-B983-384FD10F7798}"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01DD2E-4640-A841-9E5C-5CD6DE489C63}" type="datetimeFigureOut">
              <a:rPr lang="en-US" smtClean="0"/>
              <a:pPr/>
              <a:t>6/27/13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146B7-28B5-3E49-B983-384FD10F7798}"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9301DD2E-4640-A841-9E5C-5CD6DE489C63}" type="datetimeFigureOut">
              <a:rPr lang="en-US" smtClean="0"/>
              <a:pPr/>
              <a:t>6/27/13</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671146B7-28B5-3E49-B983-384FD10F7798}"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9301DD2E-4640-A841-9E5C-5CD6DE489C63}" type="datetimeFigureOut">
              <a:rPr lang="en-US" smtClean="0"/>
              <a:pPr/>
              <a:t>6/27/13</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671146B7-28B5-3E49-B983-384FD10F7798}"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9301DD2E-4640-A841-9E5C-5CD6DE489C63}" type="datetimeFigureOut">
              <a:rPr lang="en-US" smtClean="0"/>
              <a:pPr/>
              <a:t>6/27/13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671146B7-28B5-3E49-B983-384FD10F7798}"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301DD2E-4640-A841-9E5C-5CD6DE489C63}" type="datetimeFigureOut">
              <a:rPr lang="en-US" smtClean="0"/>
              <a:pPr/>
              <a:t>6/27/13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146B7-28B5-3E49-B983-384FD10F77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301DD2E-4640-A841-9E5C-5CD6DE489C63}" type="datetimeFigureOut">
              <a:rPr lang="en-US" smtClean="0"/>
              <a:pPr/>
              <a:t>6/27/13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146B7-28B5-3E49-B983-384FD10F7798}"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301DD2E-4640-A841-9E5C-5CD6DE489C63}" type="datetimeFigureOut">
              <a:rPr lang="en-US" smtClean="0"/>
              <a:pPr/>
              <a:t>6/27/13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146B7-28B5-3E49-B983-384FD10F7798}"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301DD2E-4640-A841-9E5C-5CD6DE489C63}" type="datetimeFigureOut">
              <a:rPr lang="en-US" smtClean="0"/>
              <a:pPr/>
              <a:t>6/27/13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146B7-28B5-3E49-B983-384FD10F7798}"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9301DD2E-4640-A841-9E5C-5CD6DE489C63}" type="datetimeFigureOut">
              <a:rPr lang="en-US" smtClean="0"/>
              <a:pPr/>
              <a:t>6/27/13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9301DD2E-4640-A841-9E5C-5CD6DE489C63}" type="datetimeFigureOut">
              <a:rPr lang="en-US" smtClean="0"/>
              <a:pPr/>
              <a:t>6/27/13</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671146B7-28B5-3E49-B983-384FD10F7798}"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301DD2E-4640-A841-9E5C-5CD6DE489C63}" type="datetimeFigureOut">
              <a:rPr lang="en-US" smtClean="0"/>
              <a:pPr/>
              <a:t>6/27/13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146B7-28B5-3E49-B983-384FD10F77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301DD2E-4640-A841-9E5C-5CD6DE489C63}" type="datetimeFigureOut">
              <a:rPr lang="en-US" smtClean="0"/>
              <a:pPr/>
              <a:t>6/27/13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1146B7-28B5-3E49-B983-384FD10F7798}"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301DD2E-4640-A841-9E5C-5CD6DE489C63}" type="datetimeFigureOut">
              <a:rPr lang="en-US" smtClean="0"/>
              <a:pPr/>
              <a:t>6/27/13</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671146B7-28B5-3E49-B983-384FD10F77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301DD2E-4640-A841-9E5C-5CD6DE489C63}" type="datetimeFigureOut">
              <a:rPr lang="en-US" smtClean="0"/>
              <a:pPr/>
              <a:t>6/27/13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146B7-28B5-3E49-B983-384FD10F7798}"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9301DD2E-4640-A841-9E5C-5CD6DE489C63}" type="datetimeFigureOut">
              <a:rPr lang="en-US" smtClean="0"/>
              <a:pPr/>
              <a:t>6/27/13</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671146B7-28B5-3E49-B983-384FD10F77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12.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 Id="rId3"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3"/>
          <p:cNvSpPr txBox="1">
            <a:spLocks/>
          </p:cNvSpPr>
          <p:nvPr/>
        </p:nvSpPr>
        <p:spPr>
          <a:xfrm>
            <a:off x="3905863" y="4624668"/>
            <a:ext cx="4953975" cy="933450"/>
          </a:xfrm>
          <a:prstGeom prst="rect">
            <a:avLst/>
          </a:prstGeom>
        </p:spPr>
        <p:txBody>
          <a:bodyPr vert="horz" lIns="91440" tIns="45720" rIns="91440" bIns="45720" rtlCol="0" anchor="t"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accent1"/>
                </a:solidFill>
                <a:latin typeface="+mj-lt"/>
                <a:ea typeface="+mj-ea"/>
                <a:cs typeface="+mj-cs"/>
              </a:rPr>
              <a:t>School Design to Support </a:t>
            </a:r>
            <a:r>
              <a:rPr lang="en-US" sz="2800" noProof="0" dirty="0" smtClean="0">
                <a:solidFill>
                  <a:schemeClr val="accent1"/>
                </a:solidFill>
                <a:latin typeface="+mj-lt"/>
                <a:ea typeface="+mj-ea"/>
                <a:cs typeface="+mj-cs"/>
              </a:rPr>
              <a:t>Educational Vision</a:t>
            </a:r>
            <a:r>
              <a:rPr kumimoji="0" lang="en-US" sz="2800" b="0" i="0" u="none" strike="noStrike" kern="1200" cap="none" spc="0" normalizeH="0" baseline="0" noProof="0" dirty="0" smtClean="0">
                <a:ln>
                  <a:noFill/>
                </a:ln>
                <a:solidFill>
                  <a:schemeClr val="accent1"/>
                </a:solidFill>
                <a:effectLst/>
                <a:uLnTx/>
                <a:uFillTx/>
                <a:latin typeface="+mj-lt"/>
                <a:ea typeface="+mj-ea"/>
                <a:cs typeface="+mj-cs"/>
              </a:rPr>
              <a:t>	</a:t>
            </a:r>
            <a:endParaRPr kumimoji="0" lang="en-US" sz="2800" b="0" i="0" u="none" strike="noStrike" kern="1200" cap="none" spc="0" normalizeH="0" baseline="0" noProof="0" dirty="0">
              <a:ln>
                <a:noFill/>
              </a:ln>
              <a:solidFill>
                <a:schemeClr val="accent1"/>
              </a:solidFill>
              <a:effectLst/>
              <a:uLnTx/>
              <a:uFillTx/>
              <a:latin typeface="+mj-lt"/>
              <a:ea typeface="+mj-ea"/>
              <a:cs typeface="+mj-cs"/>
            </a:endParaRPr>
          </a:p>
        </p:txBody>
      </p:sp>
      <p:pic>
        <p:nvPicPr>
          <p:cNvPr id="4" name="Picture Placeholder 8" descr="DSCN4459.JPG"/>
          <p:cNvPicPr>
            <a:picLocks noChangeAspect="1"/>
          </p:cNvPicPr>
          <p:nvPr/>
        </p:nvPicPr>
        <p:blipFill>
          <a:blip r:embed="rId3"/>
          <a:srcRect l="-467" r="-467"/>
          <a:stretch>
            <a:fillRect/>
          </a:stretch>
        </p:blipFill>
        <p:spPr>
          <a:xfrm>
            <a:off x="4624388" y="228600"/>
            <a:ext cx="2057400" cy="2039112"/>
          </a:xfrm>
          <a:prstGeom prst="rect">
            <a:avLst/>
          </a:prstGeom>
        </p:spPr>
      </p:pic>
      <p:pic>
        <p:nvPicPr>
          <p:cNvPr id="5" name="Picture Placeholder 10" descr="DSCN4482.JPG"/>
          <p:cNvPicPr>
            <a:picLocks noChangeAspect="1"/>
          </p:cNvPicPr>
          <p:nvPr/>
        </p:nvPicPr>
        <p:blipFill>
          <a:blip r:embed="rId4"/>
          <a:srcRect t="-16049" b="-16049"/>
          <a:stretch>
            <a:fillRect/>
          </a:stretch>
        </p:blipFill>
        <p:spPr>
          <a:xfrm>
            <a:off x="6802438" y="2077039"/>
            <a:ext cx="2057400" cy="2658181"/>
          </a:xfrm>
          <a:prstGeom prst="rect">
            <a:avLst/>
          </a:prstGeom>
        </p:spPr>
      </p:pic>
      <p:sp>
        <p:nvSpPr>
          <p:cNvPr id="6" name="Text Placeholder 5"/>
          <p:cNvSpPr txBox="1">
            <a:spLocks/>
          </p:cNvSpPr>
          <p:nvPr/>
        </p:nvSpPr>
        <p:spPr>
          <a:xfrm>
            <a:off x="365921" y="795977"/>
            <a:ext cx="4057423" cy="2943469"/>
          </a:xfrm>
          <a:prstGeom prst="rect">
            <a:avLst/>
          </a:prstGeom>
        </p:spPr>
        <p:txBody>
          <a:bodyPr vert="horz" lIns="45720" tIns="45720" rIns="45720" bIns="45720" rtlCol="0" anchor="t">
            <a:noAutofit/>
          </a:bodyPr>
          <a:lstStyle/>
          <a:p>
            <a:pPr marL="0" marR="0" lvl="0" indent="0" algn="ctr"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kumimoji="0" lang="en-US" sz="4400" b="0" i="0" u="none" strike="noStrike" kern="1200" cap="none" spc="0" normalizeH="0" baseline="0" noProof="0" dirty="0" smtClean="0">
                <a:ln>
                  <a:noFill/>
                </a:ln>
                <a:solidFill>
                  <a:schemeClr val="bg1"/>
                </a:solidFill>
                <a:effectLst/>
                <a:uLnTx/>
                <a:uFillTx/>
                <a:latin typeface="+mn-lt"/>
                <a:ea typeface="+mn-ea"/>
                <a:cs typeface="+mn-cs"/>
              </a:rPr>
              <a:t> School Building Advisory Committee</a:t>
            </a:r>
          </a:p>
          <a:p>
            <a:pPr marL="0" marR="0" lvl="0" indent="0" algn="ctr"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en-US" sz="2400" dirty="0" smtClean="0">
                <a:solidFill>
                  <a:schemeClr val="bg1"/>
                </a:solidFill>
              </a:rPr>
              <a:t>June 27, 2013</a:t>
            </a: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55738" y="719076"/>
          <a:ext cx="7084162" cy="3505200"/>
        </p:xfrm>
        <a:graphic>
          <a:graphicData uri="http://schemas.openxmlformats.org/drawingml/2006/table">
            <a:tbl>
              <a:tblPr firstRow="1" bandRow="1">
                <a:tableStyleId>{5C22544A-7EE6-4342-B048-85BDC9FD1C3A}</a:tableStyleId>
              </a:tblPr>
              <a:tblGrid>
                <a:gridCol w="842736"/>
                <a:gridCol w="1137971"/>
                <a:gridCol w="1458024"/>
                <a:gridCol w="835697"/>
                <a:gridCol w="1417383"/>
                <a:gridCol w="1392351"/>
              </a:tblGrid>
              <a:tr h="370840">
                <a:tc gridSpan="6">
                  <a:txBody>
                    <a:bodyPr/>
                    <a:lstStyle/>
                    <a:p>
                      <a:pPr algn="ctr"/>
                      <a:r>
                        <a:rPr lang="en-US" dirty="0" smtClean="0"/>
                        <a:t>Students (PreK-8) in Special Education in the Lincoln Public Schools as of October</a:t>
                      </a:r>
                      <a:r>
                        <a:rPr lang="en-US" baseline="0" dirty="0" smtClean="0"/>
                        <a:t> 1st</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Year</a:t>
                      </a:r>
                      <a:endParaRPr lang="en-US" dirty="0"/>
                    </a:p>
                  </a:txBody>
                  <a:tcPr/>
                </a:tc>
                <a:tc>
                  <a:txBody>
                    <a:bodyPr/>
                    <a:lstStyle/>
                    <a:p>
                      <a:r>
                        <a:rPr lang="en-US" dirty="0" smtClean="0"/>
                        <a:t>Lincoln</a:t>
                      </a:r>
                      <a:endParaRPr lang="en-US" dirty="0"/>
                    </a:p>
                  </a:txBody>
                  <a:tcPr/>
                </a:tc>
                <a:tc>
                  <a:txBody>
                    <a:bodyPr/>
                    <a:lstStyle/>
                    <a:p>
                      <a:r>
                        <a:rPr lang="en-US" dirty="0" err="1" smtClean="0"/>
                        <a:t>Hanscom</a:t>
                      </a:r>
                      <a:endParaRPr lang="en-US" dirty="0"/>
                    </a:p>
                  </a:txBody>
                  <a:tcPr/>
                </a:tc>
                <a:tc>
                  <a:txBody>
                    <a:bodyPr/>
                    <a:lstStyle/>
                    <a:p>
                      <a:r>
                        <a:rPr lang="en-US" dirty="0" smtClean="0"/>
                        <a:t>Total</a:t>
                      </a:r>
                      <a:endParaRPr lang="en-US" dirty="0"/>
                    </a:p>
                  </a:txBody>
                  <a:tcPr/>
                </a:tc>
                <a:tc>
                  <a:txBody>
                    <a:bodyPr/>
                    <a:lstStyle/>
                    <a:p>
                      <a:r>
                        <a:rPr lang="en-US" dirty="0" smtClean="0"/>
                        <a:t>District Percentage</a:t>
                      </a:r>
                      <a:endParaRPr lang="en-US" dirty="0"/>
                    </a:p>
                  </a:txBody>
                  <a:tcPr/>
                </a:tc>
                <a:tc>
                  <a:txBody>
                    <a:bodyPr/>
                    <a:lstStyle/>
                    <a:p>
                      <a:r>
                        <a:rPr lang="en-US" dirty="0" smtClean="0"/>
                        <a:t>State</a:t>
                      </a:r>
                      <a:r>
                        <a:rPr lang="en-US" baseline="0" dirty="0" smtClean="0"/>
                        <a:t> Percentage</a:t>
                      </a:r>
                      <a:endParaRPr lang="en-US" dirty="0"/>
                    </a:p>
                  </a:txBody>
                  <a:tcPr/>
                </a:tc>
              </a:tr>
              <a:tr h="370840">
                <a:tc>
                  <a:txBody>
                    <a:bodyPr/>
                    <a:lstStyle/>
                    <a:p>
                      <a:r>
                        <a:rPr lang="en-US" dirty="0" smtClean="0"/>
                        <a:t>2007</a:t>
                      </a:r>
                    </a:p>
                  </a:txBody>
                  <a:tcPr/>
                </a:tc>
                <a:tc>
                  <a:txBody>
                    <a:bodyPr/>
                    <a:lstStyle/>
                    <a:p>
                      <a:pPr algn="ctr"/>
                      <a:r>
                        <a:rPr lang="en-US" dirty="0" smtClean="0"/>
                        <a:t>78</a:t>
                      </a:r>
                      <a:endParaRPr lang="en-US" dirty="0"/>
                    </a:p>
                  </a:txBody>
                  <a:tcPr/>
                </a:tc>
                <a:tc>
                  <a:txBody>
                    <a:bodyPr/>
                    <a:lstStyle/>
                    <a:p>
                      <a:pPr algn="ctr"/>
                      <a:r>
                        <a:rPr lang="en-US" dirty="0" smtClean="0"/>
                        <a:t>83</a:t>
                      </a:r>
                      <a:endParaRPr lang="en-US" dirty="0"/>
                    </a:p>
                  </a:txBody>
                  <a:tcPr/>
                </a:tc>
                <a:tc>
                  <a:txBody>
                    <a:bodyPr/>
                    <a:lstStyle/>
                    <a:p>
                      <a:pPr algn="ctr"/>
                      <a:r>
                        <a:rPr lang="en-US" dirty="0" smtClean="0"/>
                        <a:t>161</a:t>
                      </a:r>
                      <a:endParaRPr lang="en-US" dirty="0"/>
                    </a:p>
                  </a:txBody>
                  <a:tcPr/>
                </a:tc>
                <a:tc>
                  <a:txBody>
                    <a:bodyPr/>
                    <a:lstStyle/>
                    <a:p>
                      <a:pPr algn="ctr"/>
                      <a:r>
                        <a:rPr lang="en-US" dirty="0" smtClean="0"/>
                        <a:t>13.21</a:t>
                      </a:r>
                      <a:endParaRPr lang="en-US" dirty="0"/>
                    </a:p>
                  </a:txBody>
                  <a:tcPr/>
                </a:tc>
                <a:tc>
                  <a:txBody>
                    <a:bodyPr/>
                    <a:lstStyle/>
                    <a:p>
                      <a:pPr algn="ctr"/>
                      <a:r>
                        <a:rPr lang="en-US" dirty="0" smtClean="0"/>
                        <a:t>16.87</a:t>
                      </a:r>
                      <a:endParaRPr lang="en-US" dirty="0"/>
                    </a:p>
                  </a:txBody>
                  <a:tcPr/>
                </a:tc>
              </a:tr>
              <a:tr h="370840">
                <a:tc>
                  <a:txBody>
                    <a:bodyPr/>
                    <a:lstStyle/>
                    <a:p>
                      <a:r>
                        <a:rPr lang="en-US" dirty="0" smtClean="0"/>
                        <a:t>2008</a:t>
                      </a:r>
                      <a:endParaRPr lang="en-US" dirty="0"/>
                    </a:p>
                  </a:txBody>
                  <a:tcPr/>
                </a:tc>
                <a:tc>
                  <a:txBody>
                    <a:bodyPr/>
                    <a:lstStyle/>
                    <a:p>
                      <a:pPr algn="ctr"/>
                      <a:r>
                        <a:rPr lang="en-US" dirty="0" smtClean="0"/>
                        <a:t>78</a:t>
                      </a:r>
                      <a:endParaRPr lang="en-US" dirty="0"/>
                    </a:p>
                  </a:txBody>
                  <a:tcPr/>
                </a:tc>
                <a:tc>
                  <a:txBody>
                    <a:bodyPr/>
                    <a:lstStyle/>
                    <a:p>
                      <a:pPr algn="ctr"/>
                      <a:r>
                        <a:rPr lang="en-US" dirty="0" smtClean="0"/>
                        <a:t>78</a:t>
                      </a:r>
                      <a:endParaRPr lang="en-US" dirty="0"/>
                    </a:p>
                  </a:txBody>
                  <a:tcPr/>
                </a:tc>
                <a:tc>
                  <a:txBody>
                    <a:bodyPr/>
                    <a:lstStyle/>
                    <a:p>
                      <a:pPr algn="ctr"/>
                      <a:r>
                        <a:rPr lang="en-US" dirty="0" smtClean="0"/>
                        <a:t>156</a:t>
                      </a:r>
                      <a:endParaRPr lang="en-US" dirty="0"/>
                    </a:p>
                  </a:txBody>
                  <a:tcPr/>
                </a:tc>
                <a:tc>
                  <a:txBody>
                    <a:bodyPr/>
                    <a:lstStyle/>
                    <a:p>
                      <a:pPr algn="ctr"/>
                      <a:r>
                        <a:rPr lang="en-US" dirty="0" smtClean="0"/>
                        <a:t>13.85</a:t>
                      </a:r>
                      <a:endParaRPr lang="en-US" dirty="0"/>
                    </a:p>
                  </a:txBody>
                  <a:tcPr/>
                </a:tc>
                <a:tc>
                  <a:txBody>
                    <a:bodyPr/>
                    <a:lstStyle/>
                    <a:p>
                      <a:pPr algn="ctr"/>
                      <a:r>
                        <a:rPr lang="en-US" dirty="0" smtClean="0"/>
                        <a:t>17.12</a:t>
                      </a:r>
                      <a:endParaRPr lang="en-US" dirty="0"/>
                    </a:p>
                  </a:txBody>
                  <a:tcPr/>
                </a:tc>
              </a:tr>
              <a:tr h="370840">
                <a:tc>
                  <a:txBody>
                    <a:bodyPr/>
                    <a:lstStyle/>
                    <a:p>
                      <a:r>
                        <a:rPr lang="en-US" dirty="0" smtClean="0"/>
                        <a:t>2009</a:t>
                      </a:r>
                      <a:endParaRPr lang="en-US" dirty="0"/>
                    </a:p>
                  </a:txBody>
                  <a:tcPr/>
                </a:tc>
                <a:tc>
                  <a:txBody>
                    <a:bodyPr/>
                    <a:lstStyle/>
                    <a:p>
                      <a:pPr algn="ctr"/>
                      <a:r>
                        <a:rPr lang="en-US" dirty="0" smtClean="0"/>
                        <a:t>64</a:t>
                      </a:r>
                      <a:endParaRPr lang="en-US" dirty="0"/>
                    </a:p>
                  </a:txBody>
                  <a:tcPr/>
                </a:tc>
                <a:tc>
                  <a:txBody>
                    <a:bodyPr/>
                    <a:lstStyle/>
                    <a:p>
                      <a:pPr algn="ctr"/>
                      <a:r>
                        <a:rPr lang="en-US" dirty="0" smtClean="0"/>
                        <a:t>61</a:t>
                      </a:r>
                      <a:endParaRPr lang="en-US" dirty="0"/>
                    </a:p>
                  </a:txBody>
                  <a:tcPr/>
                </a:tc>
                <a:tc>
                  <a:txBody>
                    <a:bodyPr/>
                    <a:lstStyle/>
                    <a:p>
                      <a:pPr algn="ctr"/>
                      <a:r>
                        <a:rPr lang="en-US" dirty="0" smtClean="0"/>
                        <a:t>125</a:t>
                      </a:r>
                      <a:endParaRPr lang="en-US" dirty="0"/>
                    </a:p>
                  </a:txBody>
                  <a:tcPr/>
                </a:tc>
                <a:tc>
                  <a:txBody>
                    <a:bodyPr/>
                    <a:lstStyle/>
                    <a:p>
                      <a:pPr algn="ctr"/>
                      <a:r>
                        <a:rPr lang="en-US" dirty="0" smtClean="0"/>
                        <a:t>11.90</a:t>
                      </a:r>
                      <a:endParaRPr lang="en-US" dirty="0"/>
                    </a:p>
                  </a:txBody>
                  <a:tcPr/>
                </a:tc>
                <a:tc>
                  <a:txBody>
                    <a:bodyPr/>
                    <a:lstStyle/>
                    <a:p>
                      <a:pPr algn="ctr"/>
                      <a:r>
                        <a:rPr lang="en-US" dirty="0" smtClean="0"/>
                        <a:t>17.00</a:t>
                      </a:r>
                      <a:endParaRPr lang="en-US" dirty="0"/>
                    </a:p>
                  </a:txBody>
                  <a:tcPr/>
                </a:tc>
              </a:tr>
              <a:tr h="370840">
                <a:tc>
                  <a:txBody>
                    <a:bodyPr/>
                    <a:lstStyle/>
                    <a:p>
                      <a:r>
                        <a:rPr lang="en-US" dirty="0" smtClean="0"/>
                        <a:t>2010</a:t>
                      </a:r>
                      <a:endParaRPr lang="en-US" dirty="0"/>
                    </a:p>
                  </a:txBody>
                  <a:tcPr/>
                </a:tc>
                <a:tc>
                  <a:txBody>
                    <a:bodyPr/>
                    <a:lstStyle/>
                    <a:p>
                      <a:pPr algn="ctr"/>
                      <a:r>
                        <a:rPr lang="en-US" dirty="0" smtClean="0"/>
                        <a:t>66</a:t>
                      </a:r>
                      <a:endParaRPr lang="en-US" dirty="0"/>
                    </a:p>
                  </a:txBody>
                  <a:tcPr/>
                </a:tc>
                <a:tc>
                  <a:txBody>
                    <a:bodyPr/>
                    <a:lstStyle/>
                    <a:p>
                      <a:pPr algn="ctr"/>
                      <a:r>
                        <a:rPr lang="en-US" dirty="0" smtClean="0"/>
                        <a:t>71</a:t>
                      </a:r>
                      <a:endParaRPr lang="en-US" dirty="0"/>
                    </a:p>
                  </a:txBody>
                  <a:tcPr/>
                </a:tc>
                <a:tc>
                  <a:txBody>
                    <a:bodyPr/>
                    <a:lstStyle/>
                    <a:p>
                      <a:pPr algn="ctr"/>
                      <a:r>
                        <a:rPr lang="en-US" dirty="0" smtClean="0"/>
                        <a:t>137</a:t>
                      </a:r>
                      <a:endParaRPr lang="en-US" dirty="0"/>
                    </a:p>
                  </a:txBody>
                  <a:tcPr/>
                </a:tc>
                <a:tc>
                  <a:txBody>
                    <a:bodyPr/>
                    <a:lstStyle/>
                    <a:p>
                      <a:pPr algn="ctr"/>
                      <a:r>
                        <a:rPr lang="en-US" dirty="0" smtClean="0"/>
                        <a:t>12.72</a:t>
                      </a:r>
                      <a:endParaRPr lang="en-US" dirty="0"/>
                    </a:p>
                  </a:txBody>
                  <a:tcPr/>
                </a:tc>
                <a:tc>
                  <a:txBody>
                    <a:bodyPr/>
                    <a:lstStyle/>
                    <a:p>
                      <a:pPr algn="ctr"/>
                      <a:r>
                        <a:rPr lang="en-US" dirty="0" smtClean="0"/>
                        <a:t>17.00</a:t>
                      </a:r>
                      <a:endParaRPr lang="en-US" dirty="0"/>
                    </a:p>
                  </a:txBody>
                  <a:tcPr/>
                </a:tc>
              </a:tr>
              <a:tr h="370840">
                <a:tc>
                  <a:txBody>
                    <a:bodyPr/>
                    <a:lstStyle/>
                    <a:p>
                      <a:r>
                        <a:rPr lang="en-US" dirty="0" smtClean="0"/>
                        <a:t>2011</a:t>
                      </a:r>
                      <a:endParaRPr lang="en-US" dirty="0"/>
                    </a:p>
                  </a:txBody>
                  <a:tcPr/>
                </a:tc>
                <a:tc>
                  <a:txBody>
                    <a:bodyPr/>
                    <a:lstStyle/>
                    <a:p>
                      <a:pPr algn="ctr"/>
                      <a:r>
                        <a:rPr lang="en-US" dirty="0" smtClean="0"/>
                        <a:t>71</a:t>
                      </a:r>
                      <a:endParaRPr lang="en-US" dirty="0"/>
                    </a:p>
                  </a:txBody>
                  <a:tcPr/>
                </a:tc>
                <a:tc>
                  <a:txBody>
                    <a:bodyPr/>
                    <a:lstStyle/>
                    <a:p>
                      <a:pPr algn="ctr"/>
                      <a:r>
                        <a:rPr lang="en-US" dirty="0" smtClean="0"/>
                        <a:t>72</a:t>
                      </a:r>
                      <a:endParaRPr lang="en-US" dirty="0"/>
                    </a:p>
                  </a:txBody>
                  <a:tcPr/>
                </a:tc>
                <a:tc>
                  <a:txBody>
                    <a:bodyPr/>
                    <a:lstStyle/>
                    <a:p>
                      <a:pPr algn="ctr"/>
                      <a:r>
                        <a:rPr lang="en-US" dirty="0" smtClean="0"/>
                        <a:t>143</a:t>
                      </a:r>
                      <a:endParaRPr lang="en-US" dirty="0"/>
                    </a:p>
                  </a:txBody>
                  <a:tcPr/>
                </a:tc>
                <a:tc>
                  <a:txBody>
                    <a:bodyPr/>
                    <a:lstStyle/>
                    <a:p>
                      <a:pPr algn="ctr"/>
                      <a:r>
                        <a:rPr lang="en-US" dirty="0" smtClean="0"/>
                        <a:t>12.34</a:t>
                      </a:r>
                      <a:endParaRPr lang="en-US" dirty="0"/>
                    </a:p>
                  </a:txBody>
                  <a:tcPr/>
                </a:tc>
                <a:tc>
                  <a:txBody>
                    <a:bodyPr/>
                    <a:lstStyle/>
                    <a:p>
                      <a:pPr algn="ctr"/>
                      <a:r>
                        <a:rPr lang="en-US" dirty="0" smtClean="0"/>
                        <a:t>17.00</a:t>
                      </a:r>
                      <a:endParaRPr lang="en-US" dirty="0"/>
                    </a:p>
                  </a:txBody>
                  <a:tcPr/>
                </a:tc>
              </a:tr>
              <a:tr h="370840">
                <a:tc>
                  <a:txBody>
                    <a:bodyPr/>
                    <a:lstStyle/>
                    <a:p>
                      <a:r>
                        <a:rPr lang="en-US" dirty="0" smtClean="0"/>
                        <a:t>2012</a:t>
                      </a:r>
                      <a:endParaRPr lang="en-US" dirty="0"/>
                    </a:p>
                  </a:txBody>
                  <a:tcPr/>
                </a:tc>
                <a:tc>
                  <a:txBody>
                    <a:bodyPr/>
                    <a:lstStyle/>
                    <a:p>
                      <a:pPr algn="ctr"/>
                      <a:r>
                        <a:rPr lang="en-US" dirty="0" smtClean="0"/>
                        <a:t>86</a:t>
                      </a:r>
                      <a:endParaRPr lang="en-US" dirty="0"/>
                    </a:p>
                  </a:txBody>
                  <a:tcPr/>
                </a:tc>
                <a:tc>
                  <a:txBody>
                    <a:bodyPr/>
                    <a:lstStyle/>
                    <a:p>
                      <a:pPr algn="ctr"/>
                      <a:r>
                        <a:rPr lang="en-US" dirty="0" smtClean="0"/>
                        <a:t>93</a:t>
                      </a:r>
                      <a:endParaRPr lang="en-US" dirty="0"/>
                    </a:p>
                  </a:txBody>
                  <a:tcPr/>
                </a:tc>
                <a:tc>
                  <a:txBody>
                    <a:bodyPr/>
                    <a:lstStyle/>
                    <a:p>
                      <a:pPr algn="ctr"/>
                      <a:r>
                        <a:rPr lang="en-US" dirty="0" smtClean="0"/>
                        <a:t>179</a:t>
                      </a:r>
                      <a:endParaRPr lang="en-US" dirty="0"/>
                    </a:p>
                  </a:txBody>
                  <a:tcPr/>
                </a:tc>
                <a:tc>
                  <a:txBody>
                    <a:bodyPr/>
                    <a:lstStyle/>
                    <a:p>
                      <a:pPr algn="ctr"/>
                      <a:r>
                        <a:rPr lang="en-US" dirty="0" smtClean="0"/>
                        <a:t>14.20</a:t>
                      </a:r>
                      <a:endParaRPr lang="en-US" dirty="0"/>
                    </a:p>
                  </a:txBody>
                  <a:tcPr/>
                </a:tc>
                <a:tc>
                  <a:txBody>
                    <a:bodyPr/>
                    <a:lstStyle/>
                    <a:p>
                      <a:pPr algn="ctr"/>
                      <a:r>
                        <a:rPr lang="en-US" dirty="0" smtClean="0"/>
                        <a:t>n/a</a:t>
                      </a:r>
                      <a:endParaRPr lang="en-US" dirty="0"/>
                    </a:p>
                  </a:txBody>
                  <a:tcPr/>
                </a:tc>
              </a:tr>
            </a:tbl>
          </a:graphicData>
        </a:graphic>
      </p:graphicFrame>
      <p:graphicFrame>
        <p:nvGraphicFramePr>
          <p:cNvPr id="6" name="Table 5"/>
          <p:cNvGraphicFramePr>
            <a:graphicFrameLocks noGrp="1"/>
          </p:cNvGraphicFramePr>
          <p:nvPr/>
        </p:nvGraphicFramePr>
        <p:xfrm>
          <a:off x="1055739" y="4788741"/>
          <a:ext cx="7084161" cy="1666956"/>
        </p:xfrm>
        <a:graphic>
          <a:graphicData uri="http://schemas.openxmlformats.org/drawingml/2006/table">
            <a:tbl>
              <a:tblPr firstRow="1" bandRow="1">
                <a:tableStyleId>{5C22544A-7EE6-4342-B048-85BDC9FD1C3A}</a:tableStyleId>
              </a:tblPr>
              <a:tblGrid>
                <a:gridCol w="2361387"/>
                <a:gridCol w="2361387"/>
                <a:gridCol w="2361387"/>
              </a:tblGrid>
              <a:tr h="416739">
                <a:tc gridSpan="3">
                  <a:txBody>
                    <a:bodyPr/>
                    <a:lstStyle/>
                    <a:p>
                      <a:pPr algn="ctr"/>
                      <a:r>
                        <a:rPr lang="en-US" dirty="0" smtClean="0"/>
                        <a:t>Students in Special Education</a:t>
                      </a:r>
                      <a:endParaRPr lang="en-US" dirty="0"/>
                    </a:p>
                  </a:txBody>
                  <a:tcPr/>
                </a:tc>
                <a:tc hMerge="1">
                  <a:txBody>
                    <a:bodyPr/>
                    <a:lstStyle/>
                    <a:p>
                      <a:endParaRPr lang="en-US" dirty="0"/>
                    </a:p>
                  </a:txBody>
                  <a:tcPr/>
                </a:tc>
                <a:tc hMerge="1">
                  <a:txBody>
                    <a:bodyPr/>
                    <a:lstStyle/>
                    <a:p>
                      <a:endParaRPr lang="en-US" dirty="0"/>
                    </a:p>
                  </a:txBody>
                  <a:tcPr/>
                </a:tc>
              </a:tr>
              <a:tr h="416739">
                <a:tc>
                  <a:txBody>
                    <a:bodyPr/>
                    <a:lstStyle/>
                    <a:p>
                      <a:endParaRPr lang="en-US"/>
                    </a:p>
                  </a:txBody>
                  <a:tcPr/>
                </a:tc>
                <a:tc>
                  <a:txBody>
                    <a:bodyPr/>
                    <a:lstStyle/>
                    <a:p>
                      <a:pPr algn="ctr"/>
                      <a:r>
                        <a:rPr lang="en-US" dirty="0" smtClean="0"/>
                        <a:t>Oct. 1</a:t>
                      </a:r>
                      <a:r>
                        <a:rPr lang="en-US" baseline="30000" dirty="0" smtClean="0"/>
                        <a:t>st</a:t>
                      </a:r>
                      <a:r>
                        <a:rPr lang="en-US" dirty="0" smtClean="0"/>
                        <a:t> 2011</a:t>
                      </a:r>
                      <a:endParaRPr lang="en-US" dirty="0"/>
                    </a:p>
                  </a:txBody>
                  <a:tcPr/>
                </a:tc>
                <a:tc>
                  <a:txBody>
                    <a:bodyPr/>
                    <a:lstStyle/>
                    <a:p>
                      <a:pPr algn="ctr"/>
                      <a:r>
                        <a:rPr lang="en-US" dirty="0" smtClean="0"/>
                        <a:t>Oct. 1</a:t>
                      </a:r>
                      <a:r>
                        <a:rPr lang="en-US" baseline="30000" dirty="0" smtClean="0"/>
                        <a:t>st</a:t>
                      </a:r>
                      <a:r>
                        <a:rPr lang="en-US" dirty="0" smtClean="0"/>
                        <a:t> 2012</a:t>
                      </a:r>
                      <a:endParaRPr lang="en-US" dirty="0"/>
                    </a:p>
                  </a:txBody>
                  <a:tcPr/>
                </a:tc>
              </a:tr>
              <a:tr h="416739">
                <a:tc>
                  <a:txBody>
                    <a:bodyPr/>
                    <a:lstStyle/>
                    <a:p>
                      <a:r>
                        <a:rPr lang="en-US" dirty="0" smtClean="0"/>
                        <a:t>Lincoln</a:t>
                      </a:r>
                      <a:r>
                        <a:rPr lang="en-US" baseline="0" dirty="0" smtClean="0"/>
                        <a:t> School K-4</a:t>
                      </a:r>
                      <a:endParaRPr lang="en-US" dirty="0"/>
                    </a:p>
                  </a:txBody>
                  <a:tcPr/>
                </a:tc>
                <a:tc>
                  <a:txBody>
                    <a:bodyPr/>
                    <a:lstStyle/>
                    <a:p>
                      <a:pPr algn="ctr"/>
                      <a:r>
                        <a:rPr lang="en-US" dirty="0" smtClean="0"/>
                        <a:t>32</a:t>
                      </a:r>
                      <a:endParaRPr lang="en-US" dirty="0"/>
                    </a:p>
                  </a:txBody>
                  <a:tcPr/>
                </a:tc>
                <a:tc>
                  <a:txBody>
                    <a:bodyPr/>
                    <a:lstStyle/>
                    <a:p>
                      <a:pPr algn="ctr"/>
                      <a:r>
                        <a:rPr lang="en-US" dirty="0" smtClean="0"/>
                        <a:t>35</a:t>
                      </a:r>
                      <a:endParaRPr lang="en-US" dirty="0"/>
                    </a:p>
                  </a:txBody>
                  <a:tcPr/>
                </a:tc>
              </a:tr>
              <a:tr h="416739">
                <a:tc>
                  <a:txBody>
                    <a:bodyPr/>
                    <a:lstStyle/>
                    <a:p>
                      <a:r>
                        <a:rPr lang="en-US" dirty="0" smtClean="0"/>
                        <a:t>Lincoln School 5-8</a:t>
                      </a:r>
                      <a:endParaRPr lang="en-US" dirty="0"/>
                    </a:p>
                  </a:txBody>
                  <a:tcPr/>
                </a:tc>
                <a:tc>
                  <a:txBody>
                    <a:bodyPr/>
                    <a:lstStyle/>
                    <a:p>
                      <a:pPr algn="ctr"/>
                      <a:r>
                        <a:rPr lang="en-US" dirty="0" smtClean="0"/>
                        <a:t>29</a:t>
                      </a:r>
                      <a:endParaRPr lang="en-US" dirty="0"/>
                    </a:p>
                  </a:txBody>
                  <a:tcPr/>
                </a:tc>
                <a:tc>
                  <a:txBody>
                    <a:bodyPr/>
                    <a:lstStyle/>
                    <a:p>
                      <a:pPr algn="ctr"/>
                      <a:r>
                        <a:rPr lang="en-US" dirty="0" smtClean="0"/>
                        <a:t>40</a:t>
                      </a:r>
                      <a:endParaRPr lang="en-US"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508969" y="484094"/>
            <a:ext cx="7556313" cy="1116106"/>
          </a:xfrm>
          <a:prstGeom prst="rect">
            <a:avLst/>
          </a:prstGeom>
          <a:solidFill>
            <a:srgbClr val="E8EFEF"/>
          </a:solid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61898A"/>
                </a:solidFill>
                <a:effectLst/>
                <a:uLnTx/>
                <a:uFillTx/>
                <a:latin typeface="+mj-lt"/>
                <a:ea typeface="+mj-ea"/>
                <a:cs typeface="+mj-cs"/>
              </a:rPr>
              <a:t>Inclusion Model of Special Education</a:t>
            </a:r>
            <a:endParaRPr kumimoji="0" lang="en-US" sz="3600" b="0" i="0" u="none" strike="noStrike" kern="1200" cap="none" spc="0" normalizeH="0" baseline="0" noProof="0" dirty="0">
              <a:ln>
                <a:noFill/>
              </a:ln>
              <a:solidFill>
                <a:srgbClr val="61898A"/>
              </a:solidFill>
              <a:effectLst/>
              <a:uLnTx/>
              <a:uFillTx/>
              <a:latin typeface="+mj-lt"/>
              <a:ea typeface="+mj-ea"/>
              <a:cs typeface="+mj-cs"/>
            </a:endParaRPr>
          </a:p>
        </p:txBody>
      </p:sp>
      <p:sp>
        <p:nvSpPr>
          <p:cNvPr id="3" name="Content Placeholder 2"/>
          <p:cNvSpPr txBox="1">
            <a:spLocks/>
          </p:cNvSpPr>
          <p:nvPr/>
        </p:nvSpPr>
        <p:spPr>
          <a:xfrm>
            <a:off x="498518" y="1985963"/>
            <a:ext cx="3657600" cy="4140200"/>
          </a:xfrm>
          <a:prstGeom prst="rect">
            <a:avLst/>
          </a:prstGeom>
          <a:ln>
            <a:solidFill>
              <a:srgbClr val="8CADAE"/>
            </a:solidFill>
          </a:ln>
        </p:spPr>
        <p:txBody>
          <a:bodyPr vert="horz" lIns="91440" tIns="45720" rIns="91440" bIns="45720" rtlCol="0">
            <a:normAutofit fontScale="85000" lnSpcReduction="10000"/>
          </a:bodyPr>
          <a:lstStyle/>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kumimoji="0" lang="en-US" sz="2400" b="0" i="1" u="none" strike="noStrike" kern="1200" cap="none" spc="0" normalizeH="0" baseline="0" noProof="0" smtClean="0">
                <a:ln>
                  <a:noFill/>
                </a:ln>
                <a:solidFill>
                  <a:schemeClr val="tx1">
                    <a:lumMod val="65000"/>
                    <a:lumOff val="35000"/>
                  </a:schemeClr>
                </a:solidFill>
                <a:effectLst/>
                <a:uLnTx/>
                <a:uFillTx/>
                <a:latin typeface="+mn-lt"/>
                <a:ea typeface="+mn-ea"/>
                <a:cs typeface="+mn-cs"/>
              </a:rPr>
              <a:t>What’s Needed?</a:t>
            </a:r>
          </a:p>
          <a:p>
            <a:pPr marL="228600" marR="0" lvl="0" indent="-228600" algn="l" defTabSz="914400" rtl="0" eaLnBrk="1" fontAlgn="auto" latinLnBrk="0" hangingPunct="1">
              <a:lnSpc>
                <a:spcPct val="100000"/>
              </a:lnSpc>
              <a:spcBef>
                <a:spcPts val="2000"/>
              </a:spcBef>
              <a:spcAft>
                <a:spcPts val="0"/>
              </a:spcAft>
              <a:buClr>
                <a:schemeClr val="accent1">
                  <a:lumMod val="60000"/>
                  <a:lumOff val="40000"/>
                </a:schemeClr>
              </a:buClr>
              <a:buSzPct val="75000"/>
              <a:buFont typeface="Wingdings" charset="2"/>
              <a:buChar char="u"/>
              <a:tabLst/>
              <a:defRPr/>
            </a:pPr>
            <a:r>
              <a:rPr kumimoji="0" lang="en-US" sz="24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Small break out rooms within classrooms</a:t>
            </a:r>
          </a:p>
          <a:p>
            <a:pPr marL="228600" marR="0" lvl="0" indent="-228600" algn="l" defTabSz="914400" rtl="0" eaLnBrk="1" fontAlgn="auto" latinLnBrk="0" hangingPunct="1">
              <a:lnSpc>
                <a:spcPct val="100000"/>
              </a:lnSpc>
              <a:spcBef>
                <a:spcPts val="2000"/>
              </a:spcBef>
              <a:spcAft>
                <a:spcPts val="0"/>
              </a:spcAft>
              <a:buClr>
                <a:schemeClr val="accent1"/>
              </a:buClr>
              <a:buSzPct val="60000"/>
              <a:buFont typeface="Wingdings" pitchFamily="2" charset="2"/>
              <a:buNone/>
              <a:tabLst/>
              <a:defRPr/>
            </a:pPr>
            <a:r>
              <a:rPr kumimoji="0" lang="en-US" sz="2400" b="0" i="1" u="none" strike="noStrike" kern="1200" cap="none" spc="0" normalizeH="0" baseline="0" noProof="0" smtClean="0">
                <a:ln>
                  <a:noFill/>
                </a:ln>
                <a:solidFill>
                  <a:schemeClr val="tx1">
                    <a:lumMod val="65000"/>
                    <a:lumOff val="35000"/>
                  </a:schemeClr>
                </a:solidFill>
                <a:effectLst/>
                <a:uLnTx/>
                <a:uFillTx/>
                <a:latin typeface="+mn-lt"/>
                <a:ea typeface="+mn-ea"/>
                <a:cs typeface="+mn-cs"/>
              </a:rPr>
              <a:t>Why? </a:t>
            </a:r>
          </a:p>
          <a:p>
            <a:pPr marL="228600" marR="0" lvl="0" indent="-228600" algn="l" defTabSz="914400" rtl="0" eaLnBrk="1" fontAlgn="auto" latinLnBrk="0" hangingPunct="1">
              <a:lnSpc>
                <a:spcPct val="100000"/>
              </a:lnSpc>
              <a:spcBef>
                <a:spcPts val="2000"/>
              </a:spcBef>
              <a:spcAft>
                <a:spcPts val="0"/>
              </a:spcAft>
              <a:buClr>
                <a:schemeClr val="accent1">
                  <a:lumMod val="60000"/>
                  <a:lumOff val="40000"/>
                </a:schemeClr>
              </a:buClr>
              <a:buSzPct val="60000"/>
              <a:buFont typeface="Wingdings" charset="2"/>
              <a:buChar char="u"/>
              <a:tabLst/>
              <a:defRPr/>
            </a:pPr>
            <a:r>
              <a:rPr kumimoji="0" lang="en-US" sz="24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Provide services to an individual student or small group </a:t>
            </a:r>
          </a:p>
          <a:p>
            <a:pPr marL="228600" marR="0" lvl="0" indent="-228600" algn="l" defTabSz="914400" rtl="0" eaLnBrk="1" fontAlgn="auto" latinLnBrk="0" hangingPunct="1">
              <a:lnSpc>
                <a:spcPct val="100000"/>
              </a:lnSpc>
              <a:spcBef>
                <a:spcPts val="2000"/>
              </a:spcBef>
              <a:spcAft>
                <a:spcPts val="0"/>
              </a:spcAft>
              <a:buClr>
                <a:schemeClr val="accent1">
                  <a:lumMod val="60000"/>
                  <a:lumOff val="40000"/>
                </a:schemeClr>
              </a:buClr>
              <a:buSzPct val="60000"/>
              <a:buFont typeface="Wingdings" charset="2"/>
              <a:buChar char="u"/>
              <a:tabLst/>
              <a:defRPr/>
            </a:pPr>
            <a:r>
              <a:rPr kumimoji="0" lang="en-US" sz="24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Less disruption to the child and the class as a whole</a:t>
            </a:r>
          </a:p>
          <a:p>
            <a:pPr marL="228600" marR="0" lvl="0" indent="-228600" algn="l" defTabSz="914400" rtl="0" eaLnBrk="1" fontAlgn="auto" latinLnBrk="0" hangingPunct="1">
              <a:lnSpc>
                <a:spcPct val="100000"/>
              </a:lnSpc>
              <a:spcBef>
                <a:spcPts val="2000"/>
              </a:spcBef>
              <a:spcAft>
                <a:spcPts val="0"/>
              </a:spcAft>
              <a:buClr>
                <a:schemeClr val="accent1">
                  <a:lumMod val="60000"/>
                  <a:lumOff val="40000"/>
                </a:schemeClr>
              </a:buClr>
              <a:buSzPct val="60000"/>
              <a:buFont typeface="Wingdings" charset="2"/>
              <a:buChar char="u"/>
              <a:tabLst/>
              <a:defRPr/>
            </a:pPr>
            <a:r>
              <a:rPr kumimoji="0" lang="en-US" sz="24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Less travel time</a:t>
            </a:r>
            <a:endParaRPr kumimoji="0" lang="en-US"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pic>
        <p:nvPicPr>
          <p:cNvPr id="4" name="Content Placeholder 4" descr="iPhone Image 11B0A3.jpg"/>
          <p:cNvPicPr>
            <a:picLocks noChangeAspect="1"/>
          </p:cNvPicPr>
          <p:nvPr/>
        </p:nvPicPr>
        <p:blipFill>
          <a:blip r:embed="rId3"/>
          <a:srcRect l="-9139" r="-9139"/>
          <a:stretch>
            <a:fillRect/>
          </a:stretch>
        </p:blipFill>
        <p:spPr>
          <a:xfrm>
            <a:off x="4399878" y="1985963"/>
            <a:ext cx="3657600" cy="4140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498474" y="484094"/>
            <a:ext cx="7556313" cy="1116106"/>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61898A"/>
                </a:solidFill>
                <a:effectLst/>
                <a:uLnTx/>
                <a:uFillTx/>
                <a:latin typeface="+mj-lt"/>
                <a:ea typeface="+mj-ea"/>
                <a:cs typeface="+mj-cs"/>
              </a:rPr>
              <a:t>Current Working Spaces for Students and Faculty</a:t>
            </a:r>
            <a:endParaRPr kumimoji="0" lang="en-US" sz="3600" b="0" i="0" u="none" strike="noStrike" kern="1200" cap="none" spc="0" normalizeH="0" baseline="0" noProof="0" dirty="0">
              <a:ln>
                <a:noFill/>
              </a:ln>
              <a:solidFill>
                <a:srgbClr val="61898A"/>
              </a:solidFill>
              <a:effectLst/>
              <a:uLnTx/>
              <a:uFillTx/>
              <a:latin typeface="+mj-lt"/>
              <a:ea typeface="+mj-ea"/>
              <a:cs typeface="+mj-cs"/>
            </a:endParaRPr>
          </a:p>
        </p:txBody>
      </p:sp>
      <p:pic>
        <p:nvPicPr>
          <p:cNvPr id="3" name="Content Placeholder 4" descr="IMG_0697.jpg"/>
          <p:cNvPicPr>
            <a:picLocks noChangeAspect="1"/>
          </p:cNvPicPr>
          <p:nvPr/>
        </p:nvPicPr>
        <p:blipFill>
          <a:blip r:embed="rId3"/>
          <a:srcRect l="-8896" r="-8896"/>
          <a:stretch>
            <a:fillRect/>
          </a:stretch>
        </p:blipFill>
        <p:spPr>
          <a:xfrm>
            <a:off x="498518" y="1985963"/>
            <a:ext cx="3657600" cy="4140200"/>
          </a:xfrm>
          <a:prstGeom prst="rect">
            <a:avLst/>
          </a:prstGeom>
        </p:spPr>
      </p:pic>
      <p:pic>
        <p:nvPicPr>
          <p:cNvPr id="4" name="Content Placeholder 5" descr="IMG_0472.jpg"/>
          <p:cNvPicPr>
            <a:picLocks noChangeAspect="1"/>
          </p:cNvPicPr>
          <p:nvPr/>
        </p:nvPicPr>
        <p:blipFill>
          <a:blip r:embed="rId4"/>
          <a:srcRect t="-25463" b="-25463"/>
          <a:stretch>
            <a:fillRect/>
          </a:stretch>
        </p:blipFill>
        <p:spPr>
          <a:xfrm>
            <a:off x="4399878" y="1985963"/>
            <a:ext cx="3657600" cy="4140200"/>
          </a:xfrm>
          <a:prstGeom prst="rect">
            <a:avLst/>
          </a:prstGeom>
        </p:spPr>
      </p:pic>
      <p:sp>
        <p:nvSpPr>
          <p:cNvPr id="5" name="TextBox 4"/>
          <p:cNvSpPr txBox="1"/>
          <p:nvPr/>
        </p:nvSpPr>
        <p:spPr>
          <a:xfrm>
            <a:off x="498474" y="6126163"/>
            <a:ext cx="3657644" cy="646331"/>
          </a:xfrm>
          <a:prstGeom prst="rect">
            <a:avLst/>
          </a:prstGeom>
          <a:noFill/>
        </p:spPr>
        <p:txBody>
          <a:bodyPr wrap="square" rtlCol="0">
            <a:spAutoFit/>
          </a:bodyPr>
          <a:lstStyle/>
          <a:p>
            <a:r>
              <a:rPr lang="en-US" dirty="0" smtClean="0"/>
              <a:t>Small group instruction takes place in hallways.</a:t>
            </a:r>
            <a:endParaRPr lang="en-US" dirty="0"/>
          </a:p>
        </p:txBody>
      </p:sp>
      <p:sp>
        <p:nvSpPr>
          <p:cNvPr id="6" name="TextBox 5"/>
          <p:cNvSpPr txBox="1"/>
          <p:nvPr/>
        </p:nvSpPr>
        <p:spPr>
          <a:xfrm>
            <a:off x="4399878" y="5638587"/>
            <a:ext cx="3657600" cy="1200329"/>
          </a:xfrm>
          <a:prstGeom prst="rect">
            <a:avLst/>
          </a:prstGeom>
          <a:noFill/>
        </p:spPr>
        <p:txBody>
          <a:bodyPr wrap="square" rtlCol="0">
            <a:spAutoFit/>
          </a:bodyPr>
          <a:lstStyle/>
          <a:p>
            <a:r>
              <a:rPr lang="en-US" dirty="0" smtClean="0"/>
              <a:t>This closet converted into a small learning space is used to service English Language Learners.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Hanscom</a:t>
            </a:r>
            <a:r>
              <a:rPr lang="en-US" dirty="0" smtClean="0"/>
              <a:t> School Design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4953000" y="6596330"/>
            <a:ext cx="3505200" cy="261670"/>
          </a:xfrm>
          <a:prstGeom prst="rect">
            <a:avLst/>
          </a:prstGeom>
        </p:spPr>
        <p:txBody>
          <a:bodyPr/>
          <a:lstStyle/>
          <a:p>
            <a:r>
              <a:rPr lang="en-US" b="1" smtClean="0"/>
              <a:t>EwingCole ©2010</a:t>
            </a:r>
            <a:endParaRPr lang="en-US" dirty="0"/>
          </a:p>
        </p:txBody>
      </p:sp>
      <p:sp>
        <p:nvSpPr>
          <p:cNvPr id="2" name="Slide Number Placeholder 3"/>
          <p:cNvSpPr>
            <a:spLocks noGrp="1"/>
          </p:cNvSpPr>
          <p:nvPr>
            <p:ph type="sldNum" sz="quarter" idx="12"/>
          </p:nvPr>
        </p:nvSpPr>
        <p:spPr>
          <a:xfrm>
            <a:off x="8364748" y="6492875"/>
            <a:ext cx="533400" cy="365125"/>
          </a:xfrm>
        </p:spPr>
        <p:txBody>
          <a:bodyPr/>
          <a:lstStyle/>
          <a:p>
            <a:fld id="{BFE89C3F-3157-4D7C-A762-CCA70914FD10}" type="slidenum">
              <a:rPr lang="en-US" smtClean="0"/>
              <a:pPr/>
              <a:t>14</a:t>
            </a:fld>
            <a:endParaRPr lang="en-US"/>
          </a:p>
        </p:txBody>
      </p:sp>
      <p:sp>
        <p:nvSpPr>
          <p:cNvPr id="4" name="Text Placeholder 2"/>
          <p:cNvSpPr txBox="1">
            <a:spLocks/>
          </p:cNvSpPr>
          <p:nvPr/>
        </p:nvSpPr>
        <p:spPr>
          <a:xfrm>
            <a:off x="1286774" y="6248400"/>
            <a:ext cx="6638026"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1800" kern="1200">
                <a:solidFill>
                  <a:schemeClr val="accent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i="1" dirty="0" smtClean="0"/>
              <a:t>Scheme A – Distributed Neighborhoods with Flex Studios</a:t>
            </a:r>
            <a:endParaRPr lang="en-US" sz="1600" i="1" dirty="0"/>
          </a:p>
        </p:txBody>
      </p:sp>
      <p:pic>
        <p:nvPicPr>
          <p:cNvPr id="5" name="Picture 4"/>
          <p:cNvPicPr>
            <a:picLocks noChangeAspect="1"/>
          </p:cNvPicPr>
          <p:nvPr/>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6528" t="12277" r="17500" b="10333"/>
          <a:stretch/>
        </p:blipFill>
        <p:spPr>
          <a:xfrm>
            <a:off x="596900" y="965200"/>
            <a:ext cx="6946900" cy="5054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53000" y="6596330"/>
            <a:ext cx="3505200" cy="261670"/>
          </a:xfrm>
          <a:prstGeom prst="rect">
            <a:avLst/>
          </a:prstGeom>
        </p:spPr>
        <p:txBody>
          <a:bodyPr/>
          <a:lstStyle/>
          <a:p>
            <a:r>
              <a:rPr lang="en-US" b="1" smtClean="0"/>
              <a:t>EwingCole ©2010</a:t>
            </a:r>
            <a:endParaRPr lang="en-US" dirty="0"/>
          </a:p>
        </p:txBody>
      </p:sp>
      <p:sp>
        <p:nvSpPr>
          <p:cNvPr id="4" name="Slide Number Placeholder 3"/>
          <p:cNvSpPr>
            <a:spLocks noGrp="1"/>
          </p:cNvSpPr>
          <p:nvPr>
            <p:ph type="sldNum" sz="quarter" idx="12"/>
          </p:nvPr>
        </p:nvSpPr>
        <p:spPr>
          <a:xfrm>
            <a:off x="8364748" y="6492875"/>
            <a:ext cx="533400" cy="365125"/>
          </a:xfrm>
        </p:spPr>
        <p:txBody>
          <a:bodyPr/>
          <a:lstStyle/>
          <a:p>
            <a:fld id="{BFE89C3F-3157-4D7C-A762-CCA70914FD10}" type="slidenum">
              <a:rPr lang="en-US" smtClean="0"/>
              <a:pPr/>
              <a:t>15</a:t>
            </a:fld>
            <a:endParaRPr lang="en-US"/>
          </a:p>
        </p:txBody>
      </p:sp>
      <p:pic>
        <p:nvPicPr>
          <p:cNvPr id="6" name="Picture 5"/>
          <p:cNvPicPr>
            <a:picLocks noChangeAspect="1"/>
          </p:cNvPicPr>
          <p:nvPr/>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6589" t="17778" r="10388" b="22377"/>
          <a:stretch/>
        </p:blipFill>
        <p:spPr>
          <a:xfrm>
            <a:off x="152400" y="838200"/>
            <a:ext cx="8879867" cy="4800600"/>
          </a:xfrm>
          <a:prstGeom prst="rect">
            <a:avLst/>
          </a:prstGeom>
        </p:spPr>
      </p:pic>
      <p:sp>
        <p:nvSpPr>
          <p:cNvPr id="7" name="Text Placeholder 2"/>
          <p:cNvSpPr txBox="1">
            <a:spLocks/>
          </p:cNvSpPr>
          <p:nvPr/>
        </p:nvSpPr>
        <p:spPr>
          <a:xfrm>
            <a:off x="1286774" y="6248400"/>
            <a:ext cx="6333226"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1800" kern="1200">
                <a:solidFill>
                  <a:schemeClr val="accent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i="1" dirty="0" smtClean="0"/>
              <a:t>HANSCOM MIDDLE SCHOOL FINAL DESIGN – COMMONS</a:t>
            </a:r>
            <a:endParaRPr lang="en-US" sz="1600" i="1" dirty="0"/>
          </a:p>
        </p:txBody>
      </p:sp>
      <p:sp>
        <p:nvSpPr>
          <p:cNvPr id="8" name="TextBox 7"/>
          <p:cNvSpPr txBox="1"/>
          <p:nvPr/>
        </p:nvSpPr>
        <p:spPr>
          <a:xfrm>
            <a:off x="428416" y="275391"/>
            <a:ext cx="6150827" cy="369332"/>
          </a:xfrm>
          <a:prstGeom prst="rect">
            <a:avLst/>
          </a:prstGeom>
          <a:noFill/>
        </p:spPr>
        <p:txBody>
          <a:bodyPr wrap="square" rtlCol="0">
            <a:spAutoFit/>
          </a:bodyPr>
          <a:lstStyle/>
          <a:p>
            <a:r>
              <a:rPr lang="en-US" dirty="0" smtClean="0"/>
              <a:t>Flexible Spaces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a:xfrm>
            <a:off x="4953000" y="6596330"/>
            <a:ext cx="3505200" cy="261670"/>
          </a:xfrm>
          <a:prstGeom prst="rect">
            <a:avLst/>
          </a:prstGeom>
        </p:spPr>
        <p:txBody>
          <a:bodyPr/>
          <a:lstStyle/>
          <a:p>
            <a:r>
              <a:rPr lang="en-US" b="1" smtClean="0"/>
              <a:t>EwingCole ©2010</a:t>
            </a:r>
            <a:endParaRPr lang="en-US" dirty="0"/>
          </a:p>
        </p:txBody>
      </p:sp>
      <p:sp>
        <p:nvSpPr>
          <p:cNvPr id="2" name="Slide Number Placeholder 2"/>
          <p:cNvSpPr>
            <a:spLocks noGrp="1"/>
          </p:cNvSpPr>
          <p:nvPr>
            <p:ph type="sldNum" sz="quarter" idx="12"/>
          </p:nvPr>
        </p:nvSpPr>
        <p:spPr>
          <a:xfrm>
            <a:off x="8364748" y="6492875"/>
            <a:ext cx="533400" cy="365125"/>
          </a:xfrm>
        </p:spPr>
        <p:txBody>
          <a:bodyPr/>
          <a:lstStyle/>
          <a:p>
            <a:fld id="{BFE89C3F-3157-4D7C-A762-CCA70914FD10}" type="slidenum">
              <a:rPr lang="en-US" smtClean="0"/>
              <a:pPr/>
              <a:t>16</a:t>
            </a:fld>
            <a:endParaRPr lang="en-US"/>
          </a:p>
        </p:txBody>
      </p:sp>
      <p:pic>
        <p:nvPicPr>
          <p:cNvPr id="4" name="Picture 3"/>
          <p:cNvPicPr>
            <a:picLocks noChangeAspect="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966503"/>
            <a:ext cx="9143999" cy="4924993"/>
          </a:xfrm>
          <a:prstGeom prst="rect">
            <a:avLst/>
          </a:prstGeom>
        </p:spPr>
      </p:pic>
      <p:sp>
        <p:nvSpPr>
          <p:cNvPr id="5" name="Text Placeholder 2"/>
          <p:cNvSpPr txBox="1">
            <a:spLocks/>
          </p:cNvSpPr>
          <p:nvPr/>
        </p:nvSpPr>
        <p:spPr>
          <a:xfrm>
            <a:off x="1286774" y="6248400"/>
            <a:ext cx="6333226"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1800" kern="1200">
                <a:solidFill>
                  <a:schemeClr val="accent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i="1" dirty="0" smtClean="0"/>
              <a:t>STUDENT WORK DISPLAY OPPORTUNITIES</a:t>
            </a:r>
            <a:endParaRPr lang="en-US" sz="16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953000" y="6596330"/>
            <a:ext cx="3505200" cy="261670"/>
          </a:xfrm>
          <a:prstGeom prst="rect">
            <a:avLst/>
          </a:prstGeom>
        </p:spPr>
        <p:txBody>
          <a:bodyPr/>
          <a:lstStyle/>
          <a:p>
            <a:r>
              <a:rPr lang="en-US" b="1" smtClean="0"/>
              <a:t>EwingCole ©2010</a:t>
            </a:r>
            <a:endParaRPr lang="en-US" dirty="0"/>
          </a:p>
        </p:txBody>
      </p:sp>
      <p:sp>
        <p:nvSpPr>
          <p:cNvPr id="3" name="Slide Number Placeholder 2"/>
          <p:cNvSpPr>
            <a:spLocks noGrp="1"/>
          </p:cNvSpPr>
          <p:nvPr>
            <p:ph type="sldNum" sz="quarter" idx="12"/>
          </p:nvPr>
        </p:nvSpPr>
        <p:spPr>
          <a:xfrm>
            <a:off x="8364748" y="6492875"/>
            <a:ext cx="533400" cy="365125"/>
          </a:xfrm>
        </p:spPr>
        <p:txBody>
          <a:bodyPr/>
          <a:lstStyle/>
          <a:p>
            <a:fld id="{BFE89C3F-3157-4D7C-A762-CCA70914FD10}" type="slidenum">
              <a:rPr lang="en-US" smtClean="0"/>
              <a:pPr/>
              <a:t>17</a:t>
            </a:fld>
            <a:endParaRPr lang="en-US"/>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236797"/>
            <a:ext cx="4123944" cy="3186684"/>
          </a:xfrm>
          <a:prstGeom prst="rect">
            <a:avLst/>
          </a:prstGeom>
        </p:spPr>
      </p:pic>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74204" y="236797"/>
            <a:ext cx="4123944" cy="3186684"/>
          </a:xfrm>
          <a:prstGeom prst="rect">
            <a:avLst/>
          </a:prstGeom>
        </p:spPr>
      </p:pic>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712232" y="3061716"/>
            <a:ext cx="4123944" cy="3186684"/>
          </a:xfrm>
          <a:prstGeom prst="rect">
            <a:avLst/>
          </a:prstGeom>
        </p:spPr>
      </p:pic>
      <p:sp>
        <p:nvSpPr>
          <p:cNvPr id="10" name="TextBox 9"/>
          <p:cNvSpPr txBox="1"/>
          <p:nvPr/>
        </p:nvSpPr>
        <p:spPr>
          <a:xfrm>
            <a:off x="833527" y="3054149"/>
            <a:ext cx="2495363" cy="369332"/>
          </a:xfrm>
          <a:prstGeom prst="rect">
            <a:avLst/>
          </a:prstGeom>
          <a:noFill/>
        </p:spPr>
        <p:txBody>
          <a:bodyPr wrap="none" rtlCol="0">
            <a:spAutoFit/>
          </a:bodyPr>
          <a:lstStyle/>
          <a:p>
            <a:r>
              <a:rPr lang="en-US" dirty="0" err="1" smtClean="0"/>
              <a:t>Hanscom</a:t>
            </a:r>
            <a:r>
              <a:rPr lang="en-US" dirty="0" smtClean="0"/>
              <a:t> PK/K Proposed</a:t>
            </a:r>
            <a:endParaRPr lang="en-US" dirty="0"/>
          </a:p>
        </p:txBody>
      </p:sp>
      <p:sp>
        <p:nvSpPr>
          <p:cNvPr id="12" name="TextBox 11"/>
          <p:cNvSpPr txBox="1"/>
          <p:nvPr/>
        </p:nvSpPr>
        <p:spPr>
          <a:xfrm>
            <a:off x="5542822" y="3054149"/>
            <a:ext cx="2821926" cy="369332"/>
          </a:xfrm>
          <a:prstGeom prst="rect">
            <a:avLst/>
          </a:prstGeom>
          <a:noFill/>
        </p:spPr>
        <p:txBody>
          <a:bodyPr wrap="none" rtlCol="0">
            <a:spAutoFit/>
          </a:bodyPr>
          <a:lstStyle/>
          <a:p>
            <a:r>
              <a:rPr lang="en-US" dirty="0" err="1"/>
              <a:t>Hanscom</a:t>
            </a:r>
            <a:r>
              <a:rPr lang="en-US" dirty="0"/>
              <a:t> </a:t>
            </a:r>
            <a:r>
              <a:rPr lang="en-US" dirty="0" smtClean="0"/>
              <a:t>Grades 1-3 Option</a:t>
            </a:r>
            <a:endParaRPr lang="en-US" dirty="0"/>
          </a:p>
        </p:txBody>
      </p:sp>
      <p:sp>
        <p:nvSpPr>
          <p:cNvPr id="13" name="TextBox 12"/>
          <p:cNvSpPr txBox="1"/>
          <p:nvPr/>
        </p:nvSpPr>
        <p:spPr>
          <a:xfrm>
            <a:off x="3363241" y="5865028"/>
            <a:ext cx="2821926" cy="369332"/>
          </a:xfrm>
          <a:prstGeom prst="rect">
            <a:avLst/>
          </a:prstGeom>
          <a:noFill/>
        </p:spPr>
        <p:txBody>
          <a:bodyPr wrap="none" rtlCol="0">
            <a:spAutoFit/>
          </a:bodyPr>
          <a:lstStyle/>
          <a:p>
            <a:r>
              <a:rPr lang="en-US" dirty="0" err="1"/>
              <a:t>Hanscom</a:t>
            </a:r>
            <a:r>
              <a:rPr lang="en-US" dirty="0"/>
              <a:t> </a:t>
            </a:r>
            <a:r>
              <a:rPr lang="en-US" dirty="0" smtClean="0"/>
              <a:t>Grades 1-3 Option</a:t>
            </a:r>
            <a:endParaRPr lang="en-US" dirty="0"/>
          </a:p>
        </p:txBody>
      </p:sp>
      <p:sp>
        <p:nvSpPr>
          <p:cNvPr id="14" name="Text Placeholder 2"/>
          <p:cNvSpPr txBox="1">
            <a:spLocks/>
          </p:cNvSpPr>
          <p:nvPr/>
        </p:nvSpPr>
        <p:spPr>
          <a:xfrm>
            <a:off x="1286774" y="6248400"/>
            <a:ext cx="6333226"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1800" kern="1200">
                <a:solidFill>
                  <a:schemeClr val="accent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i="1" dirty="0" smtClean="0"/>
              <a:t>TYPICAL STUDIO OPTIONS</a:t>
            </a:r>
            <a:endParaRPr lang="en-US" sz="1600"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a:xfrm>
            <a:off x="4953000" y="6596330"/>
            <a:ext cx="3505200" cy="261670"/>
          </a:xfrm>
          <a:prstGeom prst="rect">
            <a:avLst/>
          </a:prstGeom>
        </p:spPr>
        <p:txBody>
          <a:bodyPr/>
          <a:lstStyle/>
          <a:p>
            <a:r>
              <a:rPr lang="en-US" b="1" smtClean="0"/>
              <a:t>EwingCole ©2010</a:t>
            </a:r>
            <a:endParaRPr lang="en-US" dirty="0"/>
          </a:p>
        </p:txBody>
      </p:sp>
      <p:sp>
        <p:nvSpPr>
          <p:cNvPr id="2" name="Slide Number Placeholder 2"/>
          <p:cNvSpPr>
            <a:spLocks noGrp="1"/>
          </p:cNvSpPr>
          <p:nvPr>
            <p:ph type="sldNum" sz="quarter" idx="12"/>
          </p:nvPr>
        </p:nvSpPr>
        <p:spPr>
          <a:xfrm>
            <a:off x="8364748" y="6492875"/>
            <a:ext cx="533400" cy="365125"/>
          </a:xfrm>
        </p:spPr>
        <p:txBody>
          <a:bodyPr/>
          <a:lstStyle/>
          <a:p>
            <a:fld id="{BFE89C3F-3157-4D7C-A762-CCA70914FD10}" type="slidenum">
              <a:rPr lang="en-US" smtClean="0"/>
              <a:pPr/>
              <a:t>18</a:t>
            </a:fld>
            <a:endParaRPr lang="en-US"/>
          </a:p>
        </p:txBody>
      </p:sp>
      <p:pic>
        <p:nvPicPr>
          <p:cNvPr id="4" name="Picture 2" descr="C:\Users\sgastright\Documents\01-EwingCole\04-EDU\Education Market\Elementary Classroom\three-new-hampshire-schools-by-hmfh-architects-millbrookj2ndflprojectarea.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 y="228600"/>
            <a:ext cx="8001000" cy="5885428"/>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Text Placeholder 2"/>
          <p:cNvSpPr txBox="1">
            <a:spLocks/>
          </p:cNvSpPr>
          <p:nvPr/>
        </p:nvSpPr>
        <p:spPr>
          <a:xfrm>
            <a:off x="1286774" y="6248400"/>
            <a:ext cx="6638026"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1800" kern="1200">
                <a:solidFill>
                  <a:schemeClr val="accent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i="1" dirty="0" smtClean="0"/>
              <a:t>Concord Schools, New Hampshire– HMFH Architects</a:t>
            </a:r>
            <a:endParaRPr lang="en-US" sz="1600"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a:xfrm>
            <a:off x="4953000" y="6596330"/>
            <a:ext cx="3505200" cy="261670"/>
          </a:xfrm>
          <a:prstGeom prst="rect">
            <a:avLst/>
          </a:prstGeom>
        </p:spPr>
        <p:txBody>
          <a:bodyPr/>
          <a:lstStyle/>
          <a:p>
            <a:r>
              <a:rPr lang="en-US" b="1" smtClean="0"/>
              <a:t>EwingCole ©2010</a:t>
            </a:r>
            <a:endParaRPr lang="en-US" dirty="0"/>
          </a:p>
        </p:txBody>
      </p:sp>
      <p:sp>
        <p:nvSpPr>
          <p:cNvPr id="2" name="Slide Number Placeholder 2"/>
          <p:cNvSpPr>
            <a:spLocks noGrp="1"/>
          </p:cNvSpPr>
          <p:nvPr>
            <p:ph type="sldNum" sz="quarter" idx="12"/>
          </p:nvPr>
        </p:nvSpPr>
        <p:spPr>
          <a:xfrm>
            <a:off x="8364748" y="6492875"/>
            <a:ext cx="533400" cy="365125"/>
          </a:xfrm>
        </p:spPr>
        <p:txBody>
          <a:bodyPr/>
          <a:lstStyle/>
          <a:p>
            <a:fld id="{BFE89C3F-3157-4D7C-A762-CCA70914FD10}" type="slidenum">
              <a:rPr lang="en-US" smtClean="0"/>
              <a:pPr/>
              <a:t>19</a:t>
            </a:fld>
            <a:endParaRPr lang="en-US"/>
          </a:p>
        </p:txBody>
      </p:sp>
      <p:pic>
        <p:nvPicPr>
          <p:cNvPr id="4" name="Picture 2" descr="C:\Users\sgastright\Documents\01-EwingCole\04-EDU\Education Market\Elementary Classroom\1328510141-park-brow-school-6221.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381000"/>
            <a:ext cx="8383607" cy="5586889"/>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Text Placeholder 2"/>
          <p:cNvSpPr txBox="1">
            <a:spLocks/>
          </p:cNvSpPr>
          <p:nvPr/>
        </p:nvSpPr>
        <p:spPr>
          <a:xfrm>
            <a:off x="1286774" y="6248400"/>
            <a:ext cx="6638026"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1800" kern="1200">
                <a:solidFill>
                  <a:schemeClr val="accent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i="1" dirty="0" smtClean="0"/>
              <a:t>Park Brow School, Liverpool England – 2020 Liverpool</a:t>
            </a:r>
            <a:endParaRPr lang="en-US" sz="16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6"/>
          <p:cNvSpPr>
            <a:spLocks noGrp="1"/>
          </p:cNvSpPr>
          <p:nvPr/>
        </p:nvSpPr>
        <p:spPr>
          <a:xfrm>
            <a:off x="5149431" y="1354348"/>
            <a:ext cx="3988278" cy="5122652"/>
          </a:xfrm>
          <a:prstGeom prst="rect">
            <a:avLst/>
          </a:prstGeom>
        </p:spPr>
        <p:txBody>
          <a:bodyPr vert="horz" lIns="91440" tIns="45720" rIns="91440" bIns="45720" rtlCol="0">
            <a:normAutofit/>
          </a:bodyPr>
          <a:lstStyle>
            <a:lvl1pPr marL="233363" indent="-233363" algn="l" defTabSz="914400" rtl="0" eaLnBrk="1" latinLnBrk="0" hangingPunct="1">
              <a:spcBef>
                <a:spcPct val="20000"/>
              </a:spcBef>
              <a:buClr>
                <a:schemeClr val="accent1"/>
              </a:buClr>
              <a:buFont typeface="Arial" pitchFamily="34" charset="0"/>
              <a:buChar char="•"/>
              <a:defRPr sz="1800" kern="1200">
                <a:solidFill>
                  <a:srgbClr val="514A42"/>
                </a:solidFill>
                <a:latin typeface="Verdana" pitchFamily="34" charset="0"/>
                <a:ea typeface="+mn-ea"/>
                <a:cs typeface="+mn-cs"/>
              </a:defRPr>
            </a:lvl1pPr>
            <a:lvl2pPr marL="457200" indent="-223838" algn="l" defTabSz="914400" rtl="0" eaLnBrk="1" latinLnBrk="0" hangingPunct="1">
              <a:spcBef>
                <a:spcPct val="20000"/>
              </a:spcBef>
              <a:buClr>
                <a:schemeClr val="accent1"/>
              </a:buClr>
              <a:buFont typeface="Arial" pitchFamily="34" charset="0"/>
              <a:buChar char="–"/>
              <a:defRPr sz="1600" kern="1200">
                <a:solidFill>
                  <a:srgbClr val="514A42"/>
                </a:solidFill>
                <a:latin typeface="Verdana" pitchFamily="34" charset="0"/>
                <a:ea typeface="+mn-ea"/>
                <a:cs typeface="+mn-cs"/>
              </a:defRPr>
            </a:lvl2pPr>
            <a:lvl3pPr marL="690563" indent="-233363" algn="l" defTabSz="914400" rtl="0" eaLnBrk="1" latinLnBrk="0" hangingPunct="1">
              <a:spcBef>
                <a:spcPct val="20000"/>
              </a:spcBef>
              <a:buClr>
                <a:schemeClr val="accent1"/>
              </a:buClr>
              <a:buFont typeface="Arial" pitchFamily="34" charset="0"/>
              <a:buChar char="•"/>
              <a:defRPr sz="1400" kern="1200">
                <a:solidFill>
                  <a:srgbClr val="514A42"/>
                </a:solidFill>
                <a:latin typeface="Verdana" pitchFamily="34" charset="0"/>
                <a:ea typeface="+mn-ea"/>
                <a:cs typeface="+mn-cs"/>
              </a:defRPr>
            </a:lvl3pPr>
            <a:lvl4pPr marL="914400" indent="-223838" algn="l" defTabSz="914400" rtl="0" eaLnBrk="1" latinLnBrk="0" hangingPunct="1">
              <a:spcBef>
                <a:spcPct val="20000"/>
              </a:spcBef>
              <a:buClr>
                <a:schemeClr val="accent1"/>
              </a:buClr>
              <a:buFont typeface="Arial" pitchFamily="34" charset="0"/>
              <a:buChar char="–"/>
              <a:defRPr sz="1400" kern="1200">
                <a:solidFill>
                  <a:srgbClr val="514A42"/>
                </a:solidFill>
                <a:latin typeface="Verdana" pitchFamily="34" charset="0"/>
                <a:ea typeface="+mn-ea"/>
                <a:cs typeface="+mn-cs"/>
              </a:defRPr>
            </a:lvl4pPr>
            <a:lvl5pPr marL="1147763" indent="-233363" algn="l" defTabSz="914400" rtl="0" eaLnBrk="1" latinLnBrk="0" hangingPunct="1">
              <a:spcBef>
                <a:spcPct val="20000"/>
              </a:spcBef>
              <a:buClr>
                <a:schemeClr val="accent1"/>
              </a:buClr>
              <a:buFont typeface="Arial" pitchFamily="34" charset="0"/>
              <a:buChar char="»"/>
              <a:defRPr sz="1400" kern="1200">
                <a:solidFill>
                  <a:srgbClr val="514A4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Cultivating The Whole Child</a:t>
            </a:r>
          </a:p>
          <a:p>
            <a:pPr lvl="1"/>
            <a:r>
              <a:rPr lang="en-US" dirty="0" smtClean="0"/>
              <a:t>Academics</a:t>
            </a:r>
          </a:p>
          <a:p>
            <a:pPr lvl="1"/>
            <a:r>
              <a:rPr lang="en-US" dirty="0" smtClean="0"/>
              <a:t>Creativity</a:t>
            </a:r>
          </a:p>
          <a:p>
            <a:pPr lvl="1"/>
            <a:r>
              <a:rPr lang="en-US" dirty="0" smtClean="0"/>
              <a:t>Social/Civic</a:t>
            </a:r>
          </a:p>
          <a:p>
            <a:pPr lvl="1"/>
            <a:r>
              <a:rPr lang="en-US" dirty="0" smtClean="0"/>
              <a:t>Health/Play</a:t>
            </a:r>
          </a:p>
          <a:p>
            <a:pPr lvl="1"/>
            <a:r>
              <a:rPr lang="en-US" dirty="0" smtClean="0"/>
              <a:t>Emotional Well-being</a:t>
            </a:r>
            <a:endParaRPr lang="en-US" dirty="0"/>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rgbClr val="4A7FC3"/>
                </a:solidFill>
                <a:effectLst/>
                <a:uLnTx/>
                <a:uFillTx/>
                <a:latin typeface="Verdana"/>
                <a:ea typeface="+mj-ea"/>
                <a:cs typeface="Verdana"/>
              </a:rPr>
              <a:t>21</a:t>
            </a:r>
            <a:r>
              <a:rPr kumimoji="0" lang="en-US" sz="3200" b="0" i="0" u="none" strike="noStrike" kern="1200" cap="none" spc="0" normalizeH="0" baseline="30000" noProof="0" smtClean="0">
                <a:ln>
                  <a:noFill/>
                </a:ln>
                <a:solidFill>
                  <a:srgbClr val="4A7FC3"/>
                </a:solidFill>
                <a:effectLst/>
                <a:uLnTx/>
                <a:uFillTx/>
                <a:latin typeface="Verdana"/>
                <a:ea typeface="+mj-ea"/>
                <a:cs typeface="Verdana"/>
              </a:rPr>
              <a:t>ST</a:t>
            </a:r>
            <a:r>
              <a:rPr kumimoji="0" lang="en-US" sz="3200" b="0" i="0" u="none" strike="noStrike" kern="1200" cap="none" spc="0" normalizeH="0" baseline="0" noProof="0" smtClean="0">
                <a:ln>
                  <a:noFill/>
                </a:ln>
                <a:solidFill>
                  <a:srgbClr val="4A7FC3"/>
                </a:solidFill>
                <a:effectLst/>
                <a:uLnTx/>
                <a:uFillTx/>
                <a:latin typeface="Verdana"/>
                <a:ea typeface="+mj-ea"/>
                <a:cs typeface="Verdana"/>
              </a:rPr>
              <a:t> CENTURY SKILLS</a:t>
            </a:r>
            <a:endParaRPr kumimoji="0" lang="en-US" sz="3200" b="0" i="0" u="none" strike="noStrike" kern="1200" cap="none" spc="0" normalizeH="0" baseline="0" noProof="0" dirty="0">
              <a:ln>
                <a:noFill/>
              </a:ln>
              <a:solidFill>
                <a:srgbClr val="4A7FC3"/>
              </a:solidFill>
              <a:effectLst/>
              <a:uLnTx/>
              <a:uFillTx/>
              <a:latin typeface="Verdana"/>
              <a:ea typeface="+mj-ea"/>
              <a:cs typeface="Verdana"/>
            </a:endParaRPr>
          </a:p>
        </p:txBody>
      </p:sp>
      <p:grpSp>
        <p:nvGrpSpPr>
          <p:cNvPr id="4" name="Group 3"/>
          <p:cNvGrpSpPr/>
          <p:nvPr/>
        </p:nvGrpSpPr>
        <p:grpSpPr>
          <a:xfrm>
            <a:off x="265175" y="1326114"/>
            <a:ext cx="4887401" cy="4483100"/>
            <a:chOff x="1800885" y="330200"/>
            <a:chExt cx="6451921" cy="5918200"/>
          </a:xfrm>
        </p:grpSpPr>
        <p:pic>
          <p:nvPicPr>
            <p:cNvPr id="5" name="Picture 3" descr="C:\Users\marybeth\Desktop\Icon 1 copy.jpg"/>
            <p:cNvPicPr>
              <a:picLocks noChangeAspect="1" noChangeArrowheads="1"/>
            </p:cNvPicPr>
            <p:nvPr/>
          </p:nvPicPr>
          <p:blipFill>
            <a:blip r:embed="rId2" cstate="print"/>
            <a:srcRect l="7692" b="7692"/>
            <a:stretch>
              <a:fillRect/>
            </a:stretch>
          </p:blipFill>
          <p:spPr bwMode="auto">
            <a:xfrm>
              <a:off x="6553200" y="2133600"/>
              <a:ext cx="1066800" cy="1066800"/>
            </a:xfrm>
            <a:prstGeom prst="rect">
              <a:avLst/>
            </a:prstGeom>
            <a:noFill/>
          </p:spPr>
        </p:pic>
        <p:sp>
          <p:nvSpPr>
            <p:cNvPr id="6" name="Rectangle 5"/>
            <p:cNvSpPr/>
            <p:nvPr/>
          </p:nvSpPr>
          <p:spPr>
            <a:xfrm>
              <a:off x="4648200" y="3581400"/>
              <a:ext cx="13716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 descr="http://www.sh.lsuhsc.edu/pediatrics/images/Red_Handprint__right_orange.png"/>
            <p:cNvPicPr>
              <a:picLocks noChangeAspect="1" noChangeArrowheads="1"/>
            </p:cNvPicPr>
            <p:nvPr/>
          </p:nvPicPr>
          <p:blipFill>
            <a:blip r:embed="rId3" cstate="print"/>
            <a:srcRect/>
            <a:stretch>
              <a:fillRect/>
            </a:stretch>
          </p:blipFill>
          <p:spPr bwMode="auto">
            <a:xfrm>
              <a:off x="1981200" y="1296717"/>
              <a:ext cx="4965992" cy="4951683"/>
            </a:xfrm>
            <a:prstGeom prst="rect">
              <a:avLst/>
            </a:prstGeom>
            <a:noFill/>
          </p:spPr>
        </p:pic>
        <p:pic>
          <p:nvPicPr>
            <p:cNvPr id="8" name="Picture 4" descr="C:\Users\marybeth\Desktop\icon 2.jpg"/>
            <p:cNvPicPr>
              <a:picLocks noChangeAspect="1" noChangeArrowheads="1"/>
            </p:cNvPicPr>
            <p:nvPr/>
          </p:nvPicPr>
          <p:blipFill>
            <a:blip r:embed="rId4" cstate="print"/>
            <a:srcRect l="15385" b="15385"/>
            <a:stretch>
              <a:fillRect/>
            </a:stretch>
          </p:blipFill>
          <p:spPr bwMode="auto">
            <a:xfrm>
              <a:off x="5638800" y="609600"/>
              <a:ext cx="990600" cy="990600"/>
            </a:xfrm>
            <a:prstGeom prst="rect">
              <a:avLst/>
            </a:prstGeom>
            <a:noFill/>
          </p:spPr>
        </p:pic>
        <p:pic>
          <p:nvPicPr>
            <p:cNvPr id="9" name="Picture 5" descr="C:\Users\marybeth\Desktop\icon 3.jpg"/>
            <p:cNvPicPr>
              <a:picLocks noChangeAspect="1" noChangeArrowheads="1"/>
            </p:cNvPicPr>
            <p:nvPr/>
          </p:nvPicPr>
          <p:blipFill>
            <a:blip r:embed="rId5" cstate="print"/>
            <a:srcRect r="15385" b="15384"/>
            <a:stretch>
              <a:fillRect/>
            </a:stretch>
          </p:blipFill>
          <p:spPr bwMode="auto">
            <a:xfrm>
              <a:off x="2819400" y="762000"/>
              <a:ext cx="914400" cy="914400"/>
            </a:xfrm>
            <a:prstGeom prst="rect">
              <a:avLst/>
            </a:prstGeom>
            <a:noFill/>
          </p:spPr>
        </p:pic>
        <p:pic>
          <p:nvPicPr>
            <p:cNvPr id="10" name="Picture 6" descr="C:\Users\marybeth\Desktop\icon 4.jpg"/>
            <p:cNvPicPr>
              <a:picLocks noChangeAspect="1" noChangeArrowheads="1"/>
            </p:cNvPicPr>
            <p:nvPr/>
          </p:nvPicPr>
          <p:blipFill>
            <a:blip r:embed="rId6" cstate="print"/>
            <a:srcRect l="8333" t="15278" b="8333"/>
            <a:stretch>
              <a:fillRect/>
            </a:stretch>
          </p:blipFill>
          <p:spPr bwMode="auto">
            <a:xfrm>
              <a:off x="4267200" y="330200"/>
              <a:ext cx="1066800" cy="889000"/>
            </a:xfrm>
            <a:prstGeom prst="rect">
              <a:avLst/>
            </a:prstGeom>
            <a:noFill/>
          </p:spPr>
        </p:pic>
        <p:pic>
          <p:nvPicPr>
            <p:cNvPr id="11" name="Picture 7" descr="C:\Users\marybeth\Desktop\icon 5.jpg"/>
            <p:cNvPicPr>
              <a:picLocks noChangeAspect="1" noChangeArrowheads="1"/>
            </p:cNvPicPr>
            <p:nvPr/>
          </p:nvPicPr>
          <p:blipFill>
            <a:blip r:embed="rId7" cstate="print"/>
            <a:srcRect r="15385" b="15385"/>
            <a:stretch>
              <a:fillRect/>
            </a:stretch>
          </p:blipFill>
          <p:spPr bwMode="auto">
            <a:xfrm>
              <a:off x="1828800" y="2971800"/>
              <a:ext cx="914400" cy="914400"/>
            </a:xfrm>
            <a:prstGeom prst="rect">
              <a:avLst/>
            </a:prstGeom>
            <a:noFill/>
          </p:spPr>
        </p:pic>
        <p:sp>
          <p:nvSpPr>
            <p:cNvPr id="12" name="TextBox 11"/>
            <p:cNvSpPr txBox="1"/>
            <p:nvPr/>
          </p:nvSpPr>
          <p:spPr>
            <a:xfrm>
              <a:off x="1800885" y="3814864"/>
              <a:ext cx="1524000" cy="406301"/>
            </a:xfrm>
            <a:prstGeom prst="rect">
              <a:avLst/>
            </a:prstGeom>
            <a:noFill/>
          </p:spPr>
          <p:txBody>
            <a:bodyPr wrap="square" rtlCol="0">
              <a:spAutoFit/>
            </a:bodyPr>
            <a:lstStyle/>
            <a:p>
              <a:r>
                <a:rPr lang="en-US" sz="1400" dirty="0" smtClean="0">
                  <a:solidFill>
                    <a:srgbClr val="E28800"/>
                  </a:solidFill>
                </a:rPr>
                <a:t>Academics</a:t>
              </a:r>
              <a:endParaRPr lang="en-US" sz="1400" dirty="0">
                <a:solidFill>
                  <a:srgbClr val="E28800"/>
                </a:solidFill>
              </a:endParaRPr>
            </a:p>
          </p:txBody>
        </p:sp>
        <p:sp>
          <p:nvSpPr>
            <p:cNvPr id="13" name="TextBox 12"/>
            <p:cNvSpPr txBox="1"/>
            <p:nvPr/>
          </p:nvSpPr>
          <p:spPr>
            <a:xfrm>
              <a:off x="2945262" y="1625140"/>
              <a:ext cx="1384120" cy="406301"/>
            </a:xfrm>
            <a:prstGeom prst="rect">
              <a:avLst/>
            </a:prstGeom>
            <a:noFill/>
          </p:spPr>
          <p:txBody>
            <a:bodyPr wrap="square" rtlCol="0">
              <a:spAutoFit/>
            </a:bodyPr>
            <a:lstStyle/>
            <a:p>
              <a:r>
                <a:rPr lang="en-US" sz="1400" dirty="0" smtClean="0">
                  <a:solidFill>
                    <a:srgbClr val="E28800"/>
                  </a:solidFill>
                </a:rPr>
                <a:t>Creativity</a:t>
              </a:r>
              <a:endParaRPr lang="en-US" sz="1400" dirty="0">
                <a:solidFill>
                  <a:srgbClr val="E28800"/>
                </a:solidFill>
              </a:endParaRPr>
            </a:p>
          </p:txBody>
        </p:sp>
        <p:sp>
          <p:nvSpPr>
            <p:cNvPr id="14" name="TextBox 13"/>
            <p:cNvSpPr txBox="1"/>
            <p:nvPr/>
          </p:nvSpPr>
          <p:spPr>
            <a:xfrm>
              <a:off x="4127320" y="1063823"/>
              <a:ext cx="1447800" cy="406301"/>
            </a:xfrm>
            <a:prstGeom prst="rect">
              <a:avLst/>
            </a:prstGeom>
            <a:noFill/>
          </p:spPr>
          <p:txBody>
            <a:bodyPr wrap="square" rtlCol="0">
              <a:spAutoFit/>
            </a:bodyPr>
            <a:lstStyle/>
            <a:p>
              <a:r>
                <a:rPr lang="en-US" sz="1400" dirty="0" smtClean="0">
                  <a:solidFill>
                    <a:srgbClr val="E28800"/>
                  </a:solidFill>
                </a:rPr>
                <a:t>Social/Civic</a:t>
              </a:r>
              <a:endParaRPr lang="en-US" sz="1400" dirty="0">
                <a:solidFill>
                  <a:srgbClr val="E28800"/>
                </a:solidFill>
              </a:endParaRPr>
            </a:p>
          </p:txBody>
        </p:sp>
        <p:sp>
          <p:nvSpPr>
            <p:cNvPr id="15" name="TextBox 14"/>
            <p:cNvSpPr txBox="1"/>
            <p:nvPr/>
          </p:nvSpPr>
          <p:spPr>
            <a:xfrm>
              <a:off x="5373935" y="1521023"/>
              <a:ext cx="1432258" cy="406301"/>
            </a:xfrm>
            <a:prstGeom prst="rect">
              <a:avLst/>
            </a:prstGeom>
            <a:noFill/>
          </p:spPr>
          <p:txBody>
            <a:bodyPr wrap="square" rtlCol="0">
              <a:spAutoFit/>
            </a:bodyPr>
            <a:lstStyle/>
            <a:p>
              <a:r>
                <a:rPr lang="en-US" sz="1400" dirty="0" smtClean="0">
                  <a:solidFill>
                    <a:srgbClr val="E28800"/>
                  </a:solidFill>
                </a:rPr>
                <a:t>Health/Play</a:t>
              </a:r>
              <a:endParaRPr lang="en-US" sz="1400" dirty="0">
                <a:solidFill>
                  <a:srgbClr val="E28800"/>
                </a:solidFill>
              </a:endParaRPr>
            </a:p>
          </p:txBody>
        </p:sp>
        <p:sp>
          <p:nvSpPr>
            <p:cNvPr id="16" name="TextBox 15"/>
            <p:cNvSpPr txBox="1"/>
            <p:nvPr/>
          </p:nvSpPr>
          <p:spPr>
            <a:xfrm>
              <a:off x="5776306" y="3045024"/>
              <a:ext cx="2476500" cy="406301"/>
            </a:xfrm>
            <a:prstGeom prst="rect">
              <a:avLst/>
            </a:prstGeom>
            <a:noFill/>
          </p:spPr>
          <p:txBody>
            <a:bodyPr wrap="square" rtlCol="0">
              <a:spAutoFit/>
            </a:bodyPr>
            <a:lstStyle/>
            <a:p>
              <a:r>
                <a:rPr lang="en-US" sz="1400" dirty="0" smtClean="0">
                  <a:solidFill>
                    <a:srgbClr val="E28800"/>
                  </a:solidFill>
                </a:rPr>
                <a:t>Emotional Well-being</a:t>
              </a:r>
              <a:endParaRPr lang="en-US" sz="1400" dirty="0">
                <a:solidFill>
                  <a:srgbClr val="E28800"/>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a:xfrm>
            <a:off x="4953000" y="6596330"/>
            <a:ext cx="3505200" cy="261670"/>
          </a:xfrm>
          <a:prstGeom prst="rect">
            <a:avLst/>
          </a:prstGeom>
        </p:spPr>
        <p:txBody>
          <a:bodyPr/>
          <a:lstStyle/>
          <a:p>
            <a:r>
              <a:rPr lang="en-US" b="1" smtClean="0"/>
              <a:t>EwingCole ©2010</a:t>
            </a:r>
            <a:endParaRPr lang="en-US" dirty="0"/>
          </a:p>
        </p:txBody>
      </p:sp>
      <p:sp>
        <p:nvSpPr>
          <p:cNvPr id="2" name="Slide Number Placeholder 2"/>
          <p:cNvSpPr>
            <a:spLocks noGrp="1"/>
          </p:cNvSpPr>
          <p:nvPr>
            <p:ph type="sldNum" sz="quarter" idx="12"/>
          </p:nvPr>
        </p:nvSpPr>
        <p:spPr>
          <a:xfrm>
            <a:off x="8364748" y="6492875"/>
            <a:ext cx="533400" cy="365125"/>
          </a:xfrm>
        </p:spPr>
        <p:txBody>
          <a:bodyPr/>
          <a:lstStyle/>
          <a:p>
            <a:fld id="{BFE89C3F-3157-4D7C-A762-CCA70914FD10}" type="slidenum">
              <a:rPr lang="en-US" smtClean="0"/>
              <a:pPr/>
              <a:t>20</a:t>
            </a:fld>
            <a:endParaRPr lang="en-US"/>
          </a:p>
        </p:txBody>
      </p:sp>
      <p:pic>
        <p:nvPicPr>
          <p:cNvPr id="4" name="Picture 2" descr="C:\Users\sgastright\Documents\01-EwingCole\04-EDU\Education Market\Elementary Classroom\three-new-hampshire-schools-by-hmfh-architects03.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2574" y="228600"/>
            <a:ext cx="8450426" cy="57912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381094" y="325385"/>
            <a:ext cx="6181611" cy="708286"/>
          </a:xfrm>
          <a:prstGeom prst="rect">
            <a:avLst/>
          </a:prstGeom>
          <a:solidFill>
            <a:schemeClr val="accent3">
              <a:lumMod val="20000"/>
              <a:lumOff val="80000"/>
            </a:schemeClr>
          </a:solidFill>
        </p:spPr>
        <p:txBody>
          <a:bodyPr vert="horz" lIns="91440" tIns="45720" rIns="91440" bIns="45720" rtlCol="0"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2">
                    <a:lumMod val="50000"/>
                  </a:schemeClr>
                </a:solidFill>
                <a:effectLst/>
                <a:uLnTx/>
                <a:uFillTx/>
                <a:latin typeface="+mj-lt"/>
                <a:ea typeface="+mj-ea"/>
                <a:cs typeface="+mj-cs"/>
              </a:rPr>
              <a:t>Educational Priorities</a:t>
            </a:r>
            <a:endParaRPr kumimoji="0" lang="en-US" sz="3600" b="0" i="0" u="none" strike="noStrike" kern="1200" cap="none" spc="0" normalizeH="0" baseline="0" noProof="0" dirty="0">
              <a:ln>
                <a:noFill/>
              </a:ln>
              <a:solidFill>
                <a:schemeClr val="bg2">
                  <a:lumMod val="50000"/>
                </a:schemeClr>
              </a:solidFill>
              <a:effectLst/>
              <a:uLnTx/>
              <a:uFillTx/>
              <a:latin typeface="+mj-lt"/>
              <a:ea typeface="+mj-ea"/>
              <a:cs typeface="+mj-cs"/>
            </a:endParaRPr>
          </a:p>
        </p:txBody>
      </p:sp>
      <p:sp>
        <p:nvSpPr>
          <p:cNvPr id="3" name="Content Placeholder 2"/>
          <p:cNvSpPr txBox="1">
            <a:spLocks/>
          </p:cNvSpPr>
          <p:nvPr/>
        </p:nvSpPr>
        <p:spPr>
          <a:xfrm>
            <a:off x="381094" y="1002183"/>
            <a:ext cx="6179566" cy="5262979"/>
          </a:xfrm>
          <a:prstGeom prst="rect">
            <a:avLst/>
          </a:prstGeom>
        </p:spPr>
        <p:txBody>
          <a:bodyPr vert="horz" wrap="square" lIns="91440" tIns="45720" rIns="91440" bIns="45720" rtlCol="0">
            <a:spAutoFit/>
          </a:bodyPr>
          <a:lstStyle/>
          <a:p>
            <a:pPr marL="168275" indent="-168275" defTabSz="914400">
              <a:spcBef>
                <a:spcPts val="2000"/>
              </a:spcBef>
              <a:buSzPct val="60000"/>
              <a:buFont typeface="Wingdings" charset="2"/>
              <a:buChar char="u"/>
            </a:pPr>
            <a:r>
              <a:rPr lang="en-US" sz="2400" dirty="0" smtClean="0"/>
              <a:t>Programmatic flexibility: variety of spaces for small and large groups; spaces can be used for more than one purpose depending on educational needs </a:t>
            </a:r>
          </a:p>
          <a:p>
            <a:pPr marL="168275" indent="-168275">
              <a:buClrTx/>
              <a:buSzPct val="60000"/>
              <a:buFont typeface="Wingdings" charset="2"/>
              <a:buChar char="u"/>
            </a:pPr>
            <a:r>
              <a:rPr lang="en-US" sz="2400" dirty="0" smtClean="0"/>
              <a:t>Accommodate fluctuations in enrollment </a:t>
            </a:r>
          </a:p>
          <a:p>
            <a:pPr marL="168275" indent="-168275">
              <a:buClrTx/>
              <a:buSzPct val="60000"/>
              <a:buFont typeface="Wingdings" charset="2"/>
              <a:buChar char="u"/>
            </a:pPr>
            <a:r>
              <a:rPr lang="en-US" sz="2400" dirty="0" smtClean="0"/>
              <a:t>Enhance opportunities for student and staff collaboration </a:t>
            </a:r>
          </a:p>
          <a:p>
            <a:pPr marL="168275" indent="-168275">
              <a:buClrTx/>
              <a:buSzPct val="60000"/>
              <a:buFont typeface="Wingdings" charset="2"/>
              <a:buChar char="u"/>
            </a:pPr>
            <a:r>
              <a:rPr lang="en-US" sz="2400" dirty="0" smtClean="0"/>
              <a:t>Improved educational environment (sound, light, air, temperature) </a:t>
            </a:r>
          </a:p>
          <a:p>
            <a:pPr marL="168275" indent="-168275">
              <a:buClrTx/>
              <a:buSzPct val="60000"/>
              <a:buFont typeface="Wingdings" charset="2"/>
              <a:buChar char="u"/>
            </a:pPr>
            <a:r>
              <a:rPr lang="en-US" sz="2400" dirty="0" smtClean="0"/>
              <a:t>Technology infrastructure for current and future educational needs </a:t>
            </a:r>
          </a:p>
          <a:p>
            <a:pPr marL="168275" indent="-168275">
              <a:buClrTx/>
              <a:buSzPct val="60000"/>
              <a:buFont typeface="Wingdings" charset="2"/>
              <a:buChar char="u"/>
            </a:pPr>
            <a:r>
              <a:rPr lang="en-US" sz="2400" dirty="0" smtClean="0"/>
              <a:t>Preserve on-campus agricultural and ecological education opportunities </a:t>
            </a:r>
          </a:p>
          <a:p>
            <a:pPr marL="168275" indent="-168275">
              <a:buClrTx/>
              <a:buSzPct val="60000"/>
              <a:buFont typeface="Wingdings" charset="2"/>
              <a:buChar char="u"/>
            </a:pPr>
            <a:r>
              <a:rPr lang="en-US" sz="2400" dirty="0" smtClean="0"/>
              <a:t>Preserve on-campus athletic facilities </a:t>
            </a:r>
          </a:p>
        </p:txBody>
      </p:sp>
      <p:pic>
        <p:nvPicPr>
          <p:cNvPr id="4" name="Picture Placeholder 9" descr="Image 4.jpg"/>
          <p:cNvPicPr>
            <a:picLocks noChangeAspect="1"/>
          </p:cNvPicPr>
          <p:nvPr/>
        </p:nvPicPr>
        <p:blipFill>
          <a:blip r:embed="rId2"/>
          <a:srcRect/>
          <a:stretch>
            <a:fillRect/>
          </a:stretch>
        </p:blipFill>
        <p:spPr>
          <a:xfrm>
            <a:off x="6802438" y="2623802"/>
            <a:ext cx="2057400" cy="1722420"/>
          </a:xfrm>
          <a:prstGeom prst="rect">
            <a:avLst/>
          </a:prstGeom>
        </p:spPr>
      </p:pic>
      <p:pic>
        <p:nvPicPr>
          <p:cNvPr id="5" name="Picture Placeholder 8" descr="Image.jpg"/>
          <p:cNvPicPr>
            <a:picLocks noChangeAspect="1"/>
          </p:cNvPicPr>
          <p:nvPr/>
        </p:nvPicPr>
        <p:blipFill>
          <a:blip r:embed="rId3"/>
          <a:srcRect t="-1125" b="-1125"/>
          <a:stretch>
            <a:fillRect/>
          </a:stretch>
        </p:blipFill>
        <p:spPr>
          <a:xfrm>
            <a:off x="6802438" y="4515556"/>
            <a:ext cx="2057400" cy="182860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l="14133" t="27129" r="75771" b="30670"/>
          <a:stretch>
            <a:fillRect/>
          </a:stretch>
        </p:blipFill>
        <p:spPr bwMode="auto">
          <a:xfrm>
            <a:off x="1876870" y="2194465"/>
            <a:ext cx="606800" cy="2125060"/>
          </a:xfrm>
          <a:prstGeom prst="rect">
            <a:avLst/>
          </a:prstGeom>
          <a:noFill/>
          <a:ln w="9525">
            <a:noFill/>
            <a:miter lim="800000"/>
            <a:headEnd/>
            <a:tailEnd/>
          </a:ln>
        </p:spPr>
      </p:pic>
      <p:sp>
        <p:nvSpPr>
          <p:cNvPr id="3" name="Rectangle 2"/>
          <p:cNvSpPr/>
          <p:nvPr/>
        </p:nvSpPr>
        <p:spPr bwMode="auto">
          <a:xfrm>
            <a:off x="2332858" y="2194465"/>
            <a:ext cx="150812" cy="151790"/>
          </a:xfrm>
          <a:prstGeom prst="rect">
            <a:avLst/>
          </a:prstGeom>
          <a:solidFill>
            <a:schemeClr val="bg1">
              <a:alpha val="89000"/>
            </a:scheme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Helvetica Light" pitchFamily="34" charset="0"/>
            </a:endParaRPr>
          </a:p>
        </p:txBody>
      </p:sp>
      <p:sp>
        <p:nvSpPr>
          <p:cNvPr id="4" name="Rectangle 3"/>
          <p:cNvSpPr/>
          <p:nvPr/>
        </p:nvSpPr>
        <p:spPr bwMode="auto">
          <a:xfrm>
            <a:off x="2635820" y="2346255"/>
            <a:ext cx="227740" cy="227685"/>
          </a:xfrm>
          <a:prstGeom prst="rect">
            <a:avLst/>
          </a:prstGeom>
          <a:solidFill>
            <a:schemeClr val="accent6">
              <a:lumMod val="20000"/>
              <a:lumOff val="80000"/>
              <a:alpha val="63000"/>
            </a:schemeClr>
          </a:solidFill>
          <a:ln w="317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Helvetica Light" pitchFamily="34" charset="0"/>
            </a:endParaRPr>
          </a:p>
        </p:txBody>
      </p:sp>
      <p:sp>
        <p:nvSpPr>
          <p:cNvPr id="5" name="Rectangle 4"/>
          <p:cNvSpPr/>
          <p:nvPr/>
        </p:nvSpPr>
        <p:spPr bwMode="auto">
          <a:xfrm>
            <a:off x="2408136" y="2372515"/>
            <a:ext cx="225463" cy="49635"/>
          </a:xfrm>
          <a:prstGeom prst="rect">
            <a:avLst/>
          </a:prstGeom>
          <a:solidFill>
            <a:schemeClr val="accent6">
              <a:lumMod val="20000"/>
              <a:lumOff val="80000"/>
              <a:alpha val="63000"/>
            </a:schemeClr>
          </a:solidFill>
          <a:ln w="317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Helvetica Light" pitchFamily="34" charset="0"/>
            </a:endParaRPr>
          </a:p>
        </p:txBody>
      </p:sp>
      <p:sp>
        <p:nvSpPr>
          <p:cNvPr id="6" name="Freeform 5"/>
          <p:cNvSpPr/>
          <p:nvPr/>
        </p:nvSpPr>
        <p:spPr bwMode="auto">
          <a:xfrm>
            <a:off x="6139370" y="828701"/>
            <a:ext cx="881375" cy="898922"/>
          </a:xfrm>
          <a:custGeom>
            <a:avLst/>
            <a:gdLst>
              <a:gd name="connsiteX0" fmla="*/ 74613 w 953294"/>
              <a:gd name="connsiteY0" fmla="*/ 149622 h 1044972"/>
              <a:gd name="connsiteX1" fmla="*/ 531813 w 953294"/>
              <a:gd name="connsiteY1" fmla="*/ 147240 h 1044972"/>
              <a:gd name="connsiteX2" fmla="*/ 534194 w 953294"/>
              <a:gd name="connsiteY2" fmla="*/ 221059 h 1044972"/>
              <a:gd name="connsiteX3" fmla="*/ 943769 w 953294"/>
              <a:gd name="connsiteY3" fmla="*/ 221059 h 1044972"/>
              <a:gd name="connsiteX4" fmla="*/ 953294 w 953294"/>
              <a:gd name="connsiteY4" fmla="*/ 1042590 h 1044972"/>
              <a:gd name="connsiteX5" fmla="*/ 572294 w 953294"/>
              <a:gd name="connsiteY5" fmla="*/ 1044972 h 1044972"/>
              <a:gd name="connsiteX6" fmla="*/ 572294 w 953294"/>
              <a:gd name="connsiteY6" fmla="*/ 1009253 h 1044972"/>
              <a:gd name="connsiteX7" fmla="*/ 457994 w 953294"/>
              <a:gd name="connsiteY7" fmla="*/ 1011634 h 1044972"/>
              <a:gd name="connsiteX8" fmla="*/ 457994 w 953294"/>
              <a:gd name="connsiteY8" fmla="*/ 1044972 h 1044972"/>
              <a:gd name="connsiteX9" fmla="*/ 84138 w 953294"/>
              <a:gd name="connsiteY9" fmla="*/ 1044972 h 1044972"/>
              <a:gd name="connsiteX10" fmla="*/ 74613 w 953294"/>
              <a:gd name="connsiteY10" fmla="*/ 149622 h 1044972"/>
              <a:gd name="connsiteX0" fmla="*/ 74613 w 953294"/>
              <a:gd name="connsiteY0" fmla="*/ 3572 h 898922"/>
              <a:gd name="connsiteX1" fmla="*/ 531813 w 953294"/>
              <a:gd name="connsiteY1" fmla="*/ 1190 h 898922"/>
              <a:gd name="connsiteX2" fmla="*/ 534194 w 953294"/>
              <a:gd name="connsiteY2" fmla="*/ 75009 h 898922"/>
              <a:gd name="connsiteX3" fmla="*/ 943769 w 953294"/>
              <a:gd name="connsiteY3" fmla="*/ 75009 h 898922"/>
              <a:gd name="connsiteX4" fmla="*/ 953294 w 953294"/>
              <a:gd name="connsiteY4" fmla="*/ 896540 h 898922"/>
              <a:gd name="connsiteX5" fmla="*/ 572294 w 953294"/>
              <a:gd name="connsiteY5" fmla="*/ 898922 h 898922"/>
              <a:gd name="connsiteX6" fmla="*/ 572294 w 953294"/>
              <a:gd name="connsiteY6" fmla="*/ 863203 h 898922"/>
              <a:gd name="connsiteX7" fmla="*/ 457994 w 953294"/>
              <a:gd name="connsiteY7" fmla="*/ 865584 h 898922"/>
              <a:gd name="connsiteX8" fmla="*/ 457994 w 953294"/>
              <a:gd name="connsiteY8" fmla="*/ 898922 h 898922"/>
              <a:gd name="connsiteX9" fmla="*/ 84138 w 953294"/>
              <a:gd name="connsiteY9" fmla="*/ 898922 h 898922"/>
              <a:gd name="connsiteX10" fmla="*/ 74613 w 953294"/>
              <a:gd name="connsiteY10" fmla="*/ 3572 h 898922"/>
              <a:gd name="connsiteX0" fmla="*/ 2694 w 881375"/>
              <a:gd name="connsiteY0" fmla="*/ 3572 h 898922"/>
              <a:gd name="connsiteX1" fmla="*/ 459894 w 881375"/>
              <a:gd name="connsiteY1" fmla="*/ 1190 h 898922"/>
              <a:gd name="connsiteX2" fmla="*/ 462275 w 881375"/>
              <a:gd name="connsiteY2" fmla="*/ 75009 h 898922"/>
              <a:gd name="connsiteX3" fmla="*/ 871850 w 881375"/>
              <a:gd name="connsiteY3" fmla="*/ 75009 h 898922"/>
              <a:gd name="connsiteX4" fmla="*/ 881375 w 881375"/>
              <a:gd name="connsiteY4" fmla="*/ 896540 h 898922"/>
              <a:gd name="connsiteX5" fmla="*/ 500375 w 881375"/>
              <a:gd name="connsiteY5" fmla="*/ 898922 h 898922"/>
              <a:gd name="connsiteX6" fmla="*/ 500375 w 881375"/>
              <a:gd name="connsiteY6" fmla="*/ 863203 h 898922"/>
              <a:gd name="connsiteX7" fmla="*/ 386075 w 881375"/>
              <a:gd name="connsiteY7" fmla="*/ 865584 h 898922"/>
              <a:gd name="connsiteX8" fmla="*/ 386075 w 881375"/>
              <a:gd name="connsiteY8" fmla="*/ 898922 h 898922"/>
              <a:gd name="connsiteX9" fmla="*/ 12219 w 881375"/>
              <a:gd name="connsiteY9" fmla="*/ 898922 h 898922"/>
              <a:gd name="connsiteX10" fmla="*/ 2694 w 881375"/>
              <a:gd name="connsiteY10" fmla="*/ 3572 h 89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1375" h="898922">
                <a:moveTo>
                  <a:pt x="2694" y="3572"/>
                </a:moveTo>
                <a:cubicBezTo>
                  <a:pt x="45061" y="0"/>
                  <a:pt x="307494" y="1984"/>
                  <a:pt x="459894" y="1190"/>
                </a:cubicBezTo>
                <a:cubicBezTo>
                  <a:pt x="460688" y="25796"/>
                  <a:pt x="461481" y="50403"/>
                  <a:pt x="462275" y="75009"/>
                </a:cubicBezTo>
                <a:lnTo>
                  <a:pt x="871850" y="75009"/>
                </a:lnTo>
                <a:lnTo>
                  <a:pt x="881375" y="896540"/>
                </a:lnTo>
                <a:lnTo>
                  <a:pt x="500375" y="898922"/>
                </a:lnTo>
                <a:lnTo>
                  <a:pt x="500375" y="863203"/>
                </a:lnTo>
                <a:lnTo>
                  <a:pt x="386075" y="865584"/>
                </a:lnTo>
                <a:lnTo>
                  <a:pt x="386075" y="898922"/>
                </a:lnTo>
                <a:lnTo>
                  <a:pt x="12219" y="898922"/>
                </a:lnTo>
                <a:cubicBezTo>
                  <a:pt x="10631" y="599678"/>
                  <a:pt x="0" y="157722"/>
                  <a:pt x="2694" y="3572"/>
                </a:cubicBezTo>
                <a:close/>
              </a:path>
            </a:pathLst>
          </a:custGeom>
          <a:noFill/>
          <a:ln w="3175" cap="flat" cmpd="sng" algn="ctr">
            <a:solidFill>
              <a:schemeClr val="bg2"/>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Helvetica Light" pitchFamily="34" charset="0"/>
            </a:endParaRPr>
          </a:p>
        </p:txBody>
      </p:sp>
      <p:sp>
        <p:nvSpPr>
          <p:cNvPr id="7" name="Freeform 6"/>
          <p:cNvSpPr/>
          <p:nvPr/>
        </p:nvSpPr>
        <p:spPr bwMode="auto">
          <a:xfrm>
            <a:off x="1120297" y="882258"/>
            <a:ext cx="4738978" cy="4985468"/>
          </a:xfrm>
          <a:custGeom>
            <a:avLst/>
            <a:gdLst>
              <a:gd name="connsiteX0" fmla="*/ 4460682 w 4738978"/>
              <a:gd name="connsiteY0" fmla="*/ 0 h 4985468"/>
              <a:gd name="connsiteX1" fmla="*/ 3609893 w 4738978"/>
              <a:gd name="connsiteY1" fmla="*/ 7951 h 4985468"/>
              <a:gd name="connsiteX2" fmla="*/ 3609893 w 4738978"/>
              <a:gd name="connsiteY2" fmla="*/ 318052 h 4985468"/>
              <a:gd name="connsiteX3" fmla="*/ 3641698 w 4738978"/>
              <a:gd name="connsiteY3" fmla="*/ 318052 h 4985468"/>
              <a:gd name="connsiteX4" fmla="*/ 3641698 w 4738978"/>
              <a:gd name="connsiteY4" fmla="*/ 500932 h 4985468"/>
              <a:gd name="connsiteX5" fmla="*/ 3434964 w 4738978"/>
              <a:gd name="connsiteY5" fmla="*/ 500932 h 4985468"/>
              <a:gd name="connsiteX6" fmla="*/ 3434964 w 4738978"/>
              <a:gd name="connsiteY6" fmla="*/ 294198 h 4985468"/>
              <a:gd name="connsiteX7" fmla="*/ 2504661 w 4738978"/>
              <a:gd name="connsiteY7" fmla="*/ 294198 h 4985468"/>
              <a:gd name="connsiteX8" fmla="*/ 2504661 w 4738978"/>
              <a:gd name="connsiteY8" fmla="*/ 1089329 h 4985468"/>
              <a:gd name="connsiteX9" fmla="*/ 2409246 w 4738978"/>
              <a:gd name="connsiteY9" fmla="*/ 1097280 h 4985468"/>
              <a:gd name="connsiteX10" fmla="*/ 2409246 w 4738978"/>
              <a:gd name="connsiteY10" fmla="*/ 1065475 h 4985468"/>
              <a:gd name="connsiteX11" fmla="*/ 1208599 w 4738978"/>
              <a:gd name="connsiteY11" fmla="*/ 1065475 h 4985468"/>
              <a:gd name="connsiteX12" fmla="*/ 1208599 w 4738978"/>
              <a:gd name="connsiteY12" fmla="*/ 1359673 h 4985468"/>
              <a:gd name="connsiteX13" fmla="*/ 898498 w 4738978"/>
              <a:gd name="connsiteY13" fmla="*/ 1359673 h 4985468"/>
              <a:gd name="connsiteX14" fmla="*/ 858741 w 4738978"/>
              <a:gd name="connsiteY14" fmla="*/ 2091193 h 4985468"/>
              <a:gd name="connsiteX15" fmla="*/ 882595 w 4738978"/>
              <a:gd name="connsiteY15" fmla="*/ 2091193 h 4985468"/>
              <a:gd name="connsiteX16" fmla="*/ 874644 w 4738978"/>
              <a:gd name="connsiteY16" fmla="*/ 2162755 h 4985468"/>
              <a:gd name="connsiteX17" fmla="*/ 858741 w 4738978"/>
              <a:gd name="connsiteY17" fmla="*/ 2162755 h 4985468"/>
              <a:gd name="connsiteX18" fmla="*/ 811033 w 4738978"/>
              <a:gd name="connsiteY18" fmla="*/ 3212327 h 4985468"/>
              <a:gd name="connsiteX19" fmla="*/ 31806 w 4738978"/>
              <a:gd name="connsiteY19" fmla="*/ 3164619 h 4985468"/>
              <a:gd name="connsiteX20" fmla="*/ 23854 w 4738978"/>
              <a:gd name="connsiteY20" fmla="*/ 3355450 h 4985468"/>
              <a:gd name="connsiteX21" fmla="*/ 63611 w 4738978"/>
              <a:gd name="connsiteY21" fmla="*/ 3355450 h 4985468"/>
              <a:gd name="connsiteX22" fmla="*/ 55660 w 4738978"/>
              <a:gd name="connsiteY22" fmla="*/ 3411110 h 4985468"/>
              <a:gd name="connsiteX23" fmla="*/ 23854 w 4738978"/>
              <a:gd name="connsiteY23" fmla="*/ 3411110 h 4985468"/>
              <a:gd name="connsiteX24" fmla="*/ 7952 w 4738978"/>
              <a:gd name="connsiteY24" fmla="*/ 3586038 h 4985468"/>
              <a:gd name="connsiteX25" fmla="*/ 357809 w 4738978"/>
              <a:gd name="connsiteY25" fmla="*/ 3601941 h 4985468"/>
              <a:gd name="connsiteX26" fmla="*/ 349858 w 4738978"/>
              <a:gd name="connsiteY26" fmla="*/ 3665551 h 4985468"/>
              <a:gd name="connsiteX27" fmla="*/ 397566 w 4738978"/>
              <a:gd name="connsiteY27" fmla="*/ 3665551 h 4985468"/>
              <a:gd name="connsiteX28" fmla="*/ 365760 w 4738978"/>
              <a:gd name="connsiteY28" fmla="*/ 4245997 h 4985468"/>
              <a:gd name="connsiteX29" fmla="*/ 95416 w 4738978"/>
              <a:gd name="connsiteY29" fmla="*/ 4238045 h 4985468"/>
              <a:gd name="connsiteX30" fmla="*/ 87465 w 4738978"/>
              <a:gd name="connsiteY30" fmla="*/ 4365266 h 4985468"/>
              <a:gd name="connsiteX31" fmla="*/ 23854 w 4738978"/>
              <a:gd name="connsiteY31" fmla="*/ 4365266 h 4985468"/>
              <a:gd name="connsiteX32" fmla="*/ 0 w 4738978"/>
              <a:gd name="connsiteY32" fmla="*/ 4691270 h 4985468"/>
              <a:gd name="connsiteX33" fmla="*/ 866693 w 4738978"/>
              <a:gd name="connsiteY33" fmla="*/ 4738977 h 4985468"/>
              <a:gd name="connsiteX34" fmla="*/ 882595 w 4738978"/>
              <a:gd name="connsiteY34" fmla="*/ 4540195 h 4985468"/>
              <a:gd name="connsiteX35" fmla="*/ 1200647 w 4738978"/>
              <a:gd name="connsiteY35" fmla="*/ 4564049 h 4985468"/>
              <a:gd name="connsiteX36" fmla="*/ 1200647 w 4738978"/>
              <a:gd name="connsiteY36" fmla="*/ 4731026 h 4985468"/>
              <a:gd name="connsiteX37" fmla="*/ 1105232 w 4738978"/>
              <a:gd name="connsiteY37" fmla="*/ 4731026 h 4985468"/>
              <a:gd name="connsiteX38" fmla="*/ 1113183 w 4738978"/>
              <a:gd name="connsiteY38" fmla="*/ 4985468 h 4985468"/>
              <a:gd name="connsiteX39" fmla="*/ 1311966 w 4738978"/>
              <a:gd name="connsiteY39" fmla="*/ 4985468 h 4985468"/>
              <a:gd name="connsiteX40" fmla="*/ 1311966 w 4738978"/>
              <a:gd name="connsiteY40" fmla="*/ 4866198 h 4985468"/>
              <a:gd name="connsiteX41" fmla="*/ 1526651 w 4738978"/>
              <a:gd name="connsiteY41" fmla="*/ 4858247 h 4985468"/>
              <a:gd name="connsiteX42" fmla="*/ 1510748 w 4738978"/>
              <a:gd name="connsiteY42" fmla="*/ 3760967 h 4985468"/>
              <a:gd name="connsiteX43" fmla="*/ 1288112 w 4738978"/>
              <a:gd name="connsiteY43" fmla="*/ 3760967 h 4985468"/>
              <a:gd name="connsiteX44" fmla="*/ 1288112 w 4738978"/>
              <a:gd name="connsiteY44" fmla="*/ 3959750 h 4985468"/>
              <a:gd name="connsiteX45" fmla="*/ 1105232 w 4738978"/>
              <a:gd name="connsiteY45" fmla="*/ 3951798 h 4985468"/>
              <a:gd name="connsiteX46" fmla="*/ 1129086 w 4738978"/>
              <a:gd name="connsiteY46" fmla="*/ 3331597 h 4985468"/>
              <a:gd name="connsiteX47" fmla="*/ 1224501 w 4738978"/>
              <a:gd name="connsiteY47" fmla="*/ 3347499 h 4985468"/>
              <a:gd name="connsiteX48" fmla="*/ 1296063 w 4738978"/>
              <a:gd name="connsiteY48" fmla="*/ 2258170 h 4985468"/>
              <a:gd name="connsiteX49" fmla="*/ 1248355 w 4738978"/>
              <a:gd name="connsiteY49" fmla="*/ 2258170 h 4985468"/>
              <a:gd name="connsiteX50" fmla="*/ 1256306 w 4738978"/>
              <a:gd name="connsiteY50" fmla="*/ 2091193 h 4985468"/>
              <a:gd name="connsiteX51" fmla="*/ 1407381 w 4738978"/>
              <a:gd name="connsiteY51" fmla="*/ 2099144 h 4985468"/>
              <a:gd name="connsiteX52" fmla="*/ 1407381 w 4738978"/>
              <a:gd name="connsiteY52" fmla="*/ 2115047 h 4985468"/>
              <a:gd name="connsiteX53" fmla="*/ 1510748 w 4738978"/>
              <a:gd name="connsiteY53" fmla="*/ 2107096 h 4985468"/>
              <a:gd name="connsiteX54" fmla="*/ 1510748 w 4738978"/>
              <a:gd name="connsiteY54" fmla="*/ 2146852 h 4985468"/>
              <a:gd name="connsiteX55" fmla="*/ 1630018 w 4738978"/>
              <a:gd name="connsiteY55" fmla="*/ 2146852 h 4985468"/>
              <a:gd name="connsiteX56" fmla="*/ 1630018 w 4738978"/>
              <a:gd name="connsiteY56" fmla="*/ 2115047 h 4985468"/>
              <a:gd name="connsiteX57" fmla="*/ 1717482 w 4738978"/>
              <a:gd name="connsiteY57" fmla="*/ 2107096 h 4985468"/>
              <a:gd name="connsiteX58" fmla="*/ 1717482 w 4738978"/>
              <a:gd name="connsiteY58" fmla="*/ 2138901 h 4985468"/>
              <a:gd name="connsiteX59" fmla="*/ 1812898 w 4738978"/>
              <a:gd name="connsiteY59" fmla="*/ 2138901 h 4985468"/>
              <a:gd name="connsiteX60" fmla="*/ 1820849 w 4738978"/>
              <a:gd name="connsiteY60" fmla="*/ 2107096 h 4985468"/>
              <a:gd name="connsiteX61" fmla="*/ 1900362 w 4738978"/>
              <a:gd name="connsiteY61" fmla="*/ 2115047 h 4985468"/>
              <a:gd name="connsiteX62" fmla="*/ 1900362 w 4738978"/>
              <a:gd name="connsiteY62" fmla="*/ 2115047 h 4985468"/>
              <a:gd name="connsiteX63" fmla="*/ 1900362 w 4738978"/>
              <a:gd name="connsiteY63" fmla="*/ 2146852 h 4985468"/>
              <a:gd name="connsiteX64" fmla="*/ 2027583 w 4738978"/>
              <a:gd name="connsiteY64" fmla="*/ 2138901 h 4985468"/>
              <a:gd name="connsiteX65" fmla="*/ 2019632 w 4738978"/>
              <a:gd name="connsiteY65" fmla="*/ 2099144 h 4985468"/>
              <a:gd name="connsiteX66" fmla="*/ 2107096 w 4738978"/>
              <a:gd name="connsiteY66" fmla="*/ 2099144 h 4985468"/>
              <a:gd name="connsiteX67" fmla="*/ 2107096 w 4738978"/>
              <a:gd name="connsiteY67" fmla="*/ 2138901 h 4985468"/>
              <a:gd name="connsiteX68" fmla="*/ 2218414 w 4738978"/>
              <a:gd name="connsiteY68" fmla="*/ 2138901 h 4985468"/>
              <a:gd name="connsiteX69" fmla="*/ 2218414 w 4738978"/>
              <a:gd name="connsiteY69" fmla="*/ 2107096 h 4985468"/>
              <a:gd name="connsiteX70" fmla="*/ 2297927 w 4738978"/>
              <a:gd name="connsiteY70" fmla="*/ 2107096 h 4985468"/>
              <a:gd name="connsiteX71" fmla="*/ 2313830 w 4738978"/>
              <a:gd name="connsiteY71" fmla="*/ 2027583 h 4985468"/>
              <a:gd name="connsiteX72" fmla="*/ 2472856 w 4738978"/>
              <a:gd name="connsiteY72" fmla="*/ 2027583 h 4985468"/>
              <a:gd name="connsiteX73" fmla="*/ 2472856 w 4738978"/>
              <a:gd name="connsiteY73" fmla="*/ 1963972 h 4985468"/>
              <a:gd name="connsiteX74" fmla="*/ 2425148 w 4738978"/>
              <a:gd name="connsiteY74" fmla="*/ 1971924 h 4985468"/>
              <a:gd name="connsiteX75" fmla="*/ 2441051 w 4738978"/>
              <a:gd name="connsiteY75" fmla="*/ 1534602 h 4985468"/>
              <a:gd name="connsiteX76" fmla="*/ 3427013 w 4738978"/>
              <a:gd name="connsiteY76" fmla="*/ 1526650 h 4985468"/>
              <a:gd name="connsiteX77" fmla="*/ 3434964 w 4738978"/>
              <a:gd name="connsiteY77" fmla="*/ 1304014 h 4985468"/>
              <a:gd name="connsiteX78" fmla="*/ 3609893 w 4738978"/>
              <a:gd name="connsiteY78" fmla="*/ 1311965 h 4985468"/>
              <a:gd name="connsiteX79" fmla="*/ 3601941 w 4738978"/>
              <a:gd name="connsiteY79" fmla="*/ 1590261 h 4985468"/>
              <a:gd name="connsiteX80" fmla="*/ 4468633 w 4738978"/>
              <a:gd name="connsiteY80" fmla="*/ 1590261 h 4985468"/>
              <a:gd name="connsiteX81" fmla="*/ 4468633 w 4738978"/>
              <a:gd name="connsiteY81" fmla="*/ 1248355 h 4985468"/>
              <a:gd name="connsiteX82" fmla="*/ 4428877 w 4738978"/>
              <a:gd name="connsiteY82" fmla="*/ 1248355 h 4985468"/>
              <a:gd name="connsiteX83" fmla="*/ 4428877 w 4738978"/>
              <a:gd name="connsiteY83" fmla="*/ 842838 h 4985468"/>
              <a:gd name="connsiteX84" fmla="*/ 4738978 w 4738978"/>
              <a:gd name="connsiteY84" fmla="*/ 850790 h 4985468"/>
              <a:gd name="connsiteX85" fmla="*/ 4738978 w 4738978"/>
              <a:gd name="connsiteY85" fmla="*/ 564543 h 4985468"/>
              <a:gd name="connsiteX86" fmla="*/ 4428877 w 4738978"/>
              <a:gd name="connsiteY86" fmla="*/ 556591 h 4985468"/>
              <a:gd name="connsiteX87" fmla="*/ 4428877 w 4738978"/>
              <a:gd name="connsiteY87" fmla="*/ 326004 h 4985468"/>
              <a:gd name="connsiteX88" fmla="*/ 4476585 w 4738978"/>
              <a:gd name="connsiteY88" fmla="*/ 326004 h 4985468"/>
              <a:gd name="connsiteX89" fmla="*/ 4460682 w 4738978"/>
              <a:gd name="connsiteY89" fmla="*/ 0 h 4985468"/>
              <a:gd name="connsiteX0" fmla="*/ 4460682 w 4738978"/>
              <a:gd name="connsiteY0" fmla="*/ 0 h 4985468"/>
              <a:gd name="connsiteX1" fmla="*/ 3609893 w 4738978"/>
              <a:gd name="connsiteY1" fmla="*/ 7951 h 4985468"/>
              <a:gd name="connsiteX2" fmla="*/ 3609893 w 4738978"/>
              <a:gd name="connsiteY2" fmla="*/ 318052 h 4985468"/>
              <a:gd name="connsiteX3" fmla="*/ 3641698 w 4738978"/>
              <a:gd name="connsiteY3" fmla="*/ 318052 h 4985468"/>
              <a:gd name="connsiteX4" fmla="*/ 3641698 w 4738978"/>
              <a:gd name="connsiteY4" fmla="*/ 500932 h 4985468"/>
              <a:gd name="connsiteX5" fmla="*/ 3434964 w 4738978"/>
              <a:gd name="connsiteY5" fmla="*/ 500932 h 4985468"/>
              <a:gd name="connsiteX6" fmla="*/ 3434964 w 4738978"/>
              <a:gd name="connsiteY6" fmla="*/ 294198 h 4985468"/>
              <a:gd name="connsiteX7" fmla="*/ 2504661 w 4738978"/>
              <a:gd name="connsiteY7" fmla="*/ 294198 h 4985468"/>
              <a:gd name="connsiteX8" fmla="*/ 2504661 w 4738978"/>
              <a:gd name="connsiteY8" fmla="*/ 1089329 h 4985468"/>
              <a:gd name="connsiteX9" fmla="*/ 2409246 w 4738978"/>
              <a:gd name="connsiteY9" fmla="*/ 1097280 h 4985468"/>
              <a:gd name="connsiteX10" fmla="*/ 2409246 w 4738978"/>
              <a:gd name="connsiteY10" fmla="*/ 1065475 h 4985468"/>
              <a:gd name="connsiteX11" fmla="*/ 1208599 w 4738978"/>
              <a:gd name="connsiteY11" fmla="*/ 1065475 h 4985468"/>
              <a:gd name="connsiteX12" fmla="*/ 1208599 w 4738978"/>
              <a:gd name="connsiteY12" fmla="*/ 1359673 h 4985468"/>
              <a:gd name="connsiteX13" fmla="*/ 898498 w 4738978"/>
              <a:gd name="connsiteY13" fmla="*/ 1359673 h 4985468"/>
              <a:gd name="connsiteX14" fmla="*/ 858741 w 4738978"/>
              <a:gd name="connsiteY14" fmla="*/ 2091193 h 4985468"/>
              <a:gd name="connsiteX15" fmla="*/ 882595 w 4738978"/>
              <a:gd name="connsiteY15" fmla="*/ 2091193 h 4985468"/>
              <a:gd name="connsiteX16" fmla="*/ 874644 w 4738978"/>
              <a:gd name="connsiteY16" fmla="*/ 2162755 h 4985468"/>
              <a:gd name="connsiteX17" fmla="*/ 858741 w 4738978"/>
              <a:gd name="connsiteY17" fmla="*/ 2162755 h 4985468"/>
              <a:gd name="connsiteX18" fmla="*/ 811033 w 4738978"/>
              <a:gd name="connsiteY18" fmla="*/ 3212327 h 4985468"/>
              <a:gd name="connsiteX19" fmla="*/ 31806 w 4738978"/>
              <a:gd name="connsiteY19" fmla="*/ 3164619 h 4985468"/>
              <a:gd name="connsiteX20" fmla="*/ 23854 w 4738978"/>
              <a:gd name="connsiteY20" fmla="*/ 3355450 h 4985468"/>
              <a:gd name="connsiteX21" fmla="*/ 63611 w 4738978"/>
              <a:gd name="connsiteY21" fmla="*/ 3355450 h 4985468"/>
              <a:gd name="connsiteX22" fmla="*/ 55660 w 4738978"/>
              <a:gd name="connsiteY22" fmla="*/ 3411110 h 4985468"/>
              <a:gd name="connsiteX23" fmla="*/ 23854 w 4738978"/>
              <a:gd name="connsiteY23" fmla="*/ 3411110 h 4985468"/>
              <a:gd name="connsiteX24" fmla="*/ 7952 w 4738978"/>
              <a:gd name="connsiteY24" fmla="*/ 3586038 h 4985468"/>
              <a:gd name="connsiteX25" fmla="*/ 357809 w 4738978"/>
              <a:gd name="connsiteY25" fmla="*/ 3601941 h 4985468"/>
              <a:gd name="connsiteX26" fmla="*/ 349858 w 4738978"/>
              <a:gd name="connsiteY26" fmla="*/ 3665551 h 4985468"/>
              <a:gd name="connsiteX27" fmla="*/ 397566 w 4738978"/>
              <a:gd name="connsiteY27" fmla="*/ 3665551 h 4985468"/>
              <a:gd name="connsiteX28" fmla="*/ 365760 w 4738978"/>
              <a:gd name="connsiteY28" fmla="*/ 4245997 h 4985468"/>
              <a:gd name="connsiteX29" fmla="*/ 95416 w 4738978"/>
              <a:gd name="connsiteY29" fmla="*/ 4238045 h 4985468"/>
              <a:gd name="connsiteX30" fmla="*/ 87465 w 4738978"/>
              <a:gd name="connsiteY30" fmla="*/ 4365266 h 4985468"/>
              <a:gd name="connsiteX31" fmla="*/ 23854 w 4738978"/>
              <a:gd name="connsiteY31" fmla="*/ 4365266 h 4985468"/>
              <a:gd name="connsiteX32" fmla="*/ 0 w 4738978"/>
              <a:gd name="connsiteY32" fmla="*/ 4691270 h 4985468"/>
              <a:gd name="connsiteX33" fmla="*/ 866693 w 4738978"/>
              <a:gd name="connsiteY33" fmla="*/ 4738977 h 4985468"/>
              <a:gd name="connsiteX34" fmla="*/ 882595 w 4738978"/>
              <a:gd name="connsiteY34" fmla="*/ 4540195 h 4985468"/>
              <a:gd name="connsiteX35" fmla="*/ 1200647 w 4738978"/>
              <a:gd name="connsiteY35" fmla="*/ 4564049 h 4985468"/>
              <a:gd name="connsiteX36" fmla="*/ 1200647 w 4738978"/>
              <a:gd name="connsiteY36" fmla="*/ 4731026 h 4985468"/>
              <a:gd name="connsiteX37" fmla="*/ 1105232 w 4738978"/>
              <a:gd name="connsiteY37" fmla="*/ 4731026 h 4985468"/>
              <a:gd name="connsiteX38" fmla="*/ 1113183 w 4738978"/>
              <a:gd name="connsiteY38" fmla="*/ 4985468 h 4985468"/>
              <a:gd name="connsiteX39" fmla="*/ 1311966 w 4738978"/>
              <a:gd name="connsiteY39" fmla="*/ 4985468 h 4985468"/>
              <a:gd name="connsiteX40" fmla="*/ 1311966 w 4738978"/>
              <a:gd name="connsiteY40" fmla="*/ 4866198 h 4985468"/>
              <a:gd name="connsiteX41" fmla="*/ 1526651 w 4738978"/>
              <a:gd name="connsiteY41" fmla="*/ 4858247 h 4985468"/>
              <a:gd name="connsiteX42" fmla="*/ 1510748 w 4738978"/>
              <a:gd name="connsiteY42" fmla="*/ 3760967 h 4985468"/>
              <a:gd name="connsiteX43" fmla="*/ 1288112 w 4738978"/>
              <a:gd name="connsiteY43" fmla="*/ 3760967 h 4985468"/>
              <a:gd name="connsiteX44" fmla="*/ 1288112 w 4738978"/>
              <a:gd name="connsiteY44" fmla="*/ 3959750 h 4985468"/>
              <a:gd name="connsiteX45" fmla="*/ 1105232 w 4738978"/>
              <a:gd name="connsiteY45" fmla="*/ 3951798 h 4985468"/>
              <a:gd name="connsiteX46" fmla="*/ 1129086 w 4738978"/>
              <a:gd name="connsiteY46" fmla="*/ 3331597 h 4985468"/>
              <a:gd name="connsiteX47" fmla="*/ 1224501 w 4738978"/>
              <a:gd name="connsiteY47" fmla="*/ 3347499 h 4985468"/>
              <a:gd name="connsiteX48" fmla="*/ 1296063 w 4738978"/>
              <a:gd name="connsiteY48" fmla="*/ 2258170 h 4985468"/>
              <a:gd name="connsiteX49" fmla="*/ 1248355 w 4738978"/>
              <a:gd name="connsiteY49" fmla="*/ 2258170 h 4985468"/>
              <a:gd name="connsiteX50" fmla="*/ 1256306 w 4738978"/>
              <a:gd name="connsiteY50" fmla="*/ 2091193 h 4985468"/>
              <a:gd name="connsiteX51" fmla="*/ 1407381 w 4738978"/>
              <a:gd name="connsiteY51" fmla="*/ 2099144 h 4985468"/>
              <a:gd name="connsiteX52" fmla="*/ 1407381 w 4738978"/>
              <a:gd name="connsiteY52" fmla="*/ 2115047 h 4985468"/>
              <a:gd name="connsiteX53" fmla="*/ 1510748 w 4738978"/>
              <a:gd name="connsiteY53" fmla="*/ 2107096 h 4985468"/>
              <a:gd name="connsiteX54" fmla="*/ 1510748 w 4738978"/>
              <a:gd name="connsiteY54" fmla="*/ 2146852 h 4985468"/>
              <a:gd name="connsiteX55" fmla="*/ 1630018 w 4738978"/>
              <a:gd name="connsiteY55" fmla="*/ 2146852 h 4985468"/>
              <a:gd name="connsiteX56" fmla="*/ 1630018 w 4738978"/>
              <a:gd name="connsiteY56" fmla="*/ 2115047 h 4985468"/>
              <a:gd name="connsiteX57" fmla="*/ 1717482 w 4738978"/>
              <a:gd name="connsiteY57" fmla="*/ 2107096 h 4985468"/>
              <a:gd name="connsiteX58" fmla="*/ 1717482 w 4738978"/>
              <a:gd name="connsiteY58" fmla="*/ 2138901 h 4985468"/>
              <a:gd name="connsiteX59" fmla="*/ 1812898 w 4738978"/>
              <a:gd name="connsiteY59" fmla="*/ 2138901 h 4985468"/>
              <a:gd name="connsiteX60" fmla="*/ 1820849 w 4738978"/>
              <a:gd name="connsiteY60" fmla="*/ 2107096 h 4985468"/>
              <a:gd name="connsiteX61" fmla="*/ 1900362 w 4738978"/>
              <a:gd name="connsiteY61" fmla="*/ 2115047 h 4985468"/>
              <a:gd name="connsiteX62" fmla="*/ 1900362 w 4738978"/>
              <a:gd name="connsiteY62" fmla="*/ 2115047 h 4985468"/>
              <a:gd name="connsiteX63" fmla="*/ 1900362 w 4738978"/>
              <a:gd name="connsiteY63" fmla="*/ 2146852 h 4985468"/>
              <a:gd name="connsiteX64" fmla="*/ 2027583 w 4738978"/>
              <a:gd name="connsiteY64" fmla="*/ 2138901 h 4985468"/>
              <a:gd name="connsiteX65" fmla="*/ 2019632 w 4738978"/>
              <a:gd name="connsiteY65" fmla="*/ 2099144 h 4985468"/>
              <a:gd name="connsiteX66" fmla="*/ 2107096 w 4738978"/>
              <a:gd name="connsiteY66" fmla="*/ 2099144 h 4985468"/>
              <a:gd name="connsiteX67" fmla="*/ 2107096 w 4738978"/>
              <a:gd name="connsiteY67" fmla="*/ 2138901 h 4985468"/>
              <a:gd name="connsiteX68" fmla="*/ 2218414 w 4738978"/>
              <a:gd name="connsiteY68" fmla="*/ 2138901 h 4985468"/>
              <a:gd name="connsiteX69" fmla="*/ 2218414 w 4738978"/>
              <a:gd name="connsiteY69" fmla="*/ 2107096 h 4985468"/>
              <a:gd name="connsiteX70" fmla="*/ 2297927 w 4738978"/>
              <a:gd name="connsiteY70" fmla="*/ 2107096 h 4985468"/>
              <a:gd name="connsiteX71" fmla="*/ 2313830 w 4738978"/>
              <a:gd name="connsiteY71" fmla="*/ 2027583 h 4985468"/>
              <a:gd name="connsiteX72" fmla="*/ 2472856 w 4738978"/>
              <a:gd name="connsiteY72" fmla="*/ 2027583 h 4985468"/>
              <a:gd name="connsiteX73" fmla="*/ 2472856 w 4738978"/>
              <a:gd name="connsiteY73" fmla="*/ 1963972 h 4985468"/>
              <a:gd name="connsiteX74" fmla="*/ 2425148 w 4738978"/>
              <a:gd name="connsiteY74" fmla="*/ 1971924 h 4985468"/>
              <a:gd name="connsiteX75" fmla="*/ 2426263 w 4738978"/>
              <a:gd name="connsiteY75" fmla="*/ 1539892 h 4985468"/>
              <a:gd name="connsiteX76" fmla="*/ 3427013 w 4738978"/>
              <a:gd name="connsiteY76" fmla="*/ 1526650 h 4985468"/>
              <a:gd name="connsiteX77" fmla="*/ 3434964 w 4738978"/>
              <a:gd name="connsiteY77" fmla="*/ 1304014 h 4985468"/>
              <a:gd name="connsiteX78" fmla="*/ 3609893 w 4738978"/>
              <a:gd name="connsiteY78" fmla="*/ 1311965 h 4985468"/>
              <a:gd name="connsiteX79" fmla="*/ 3601941 w 4738978"/>
              <a:gd name="connsiteY79" fmla="*/ 1590261 h 4985468"/>
              <a:gd name="connsiteX80" fmla="*/ 4468633 w 4738978"/>
              <a:gd name="connsiteY80" fmla="*/ 1590261 h 4985468"/>
              <a:gd name="connsiteX81" fmla="*/ 4468633 w 4738978"/>
              <a:gd name="connsiteY81" fmla="*/ 1248355 h 4985468"/>
              <a:gd name="connsiteX82" fmla="*/ 4428877 w 4738978"/>
              <a:gd name="connsiteY82" fmla="*/ 1248355 h 4985468"/>
              <a:gd name="connsiteX83" fmla="*/ 4428877 w 4738978"/>
              <a:gd name="connsiteY83" fmla="*/ 842838 h 4985468"/>
              <a:gd name="connsiteX84" fmla="*/ 4738978 w 4738978"/>
              <a:gd name="connsiteY84" fmla="*/ 850790 h 4985468"/>
              <a:gd name="connsiteX85" fmla="*/ 4738978 w 4738978"/>
              <a:gd name="connsiteY85" fmla="*/ 564543 h 4985468"/>
              <a:gd name="connsiteX86" fmla="*/ 4428877 w 4738978"/>
              <a:gd name="connsiteY86" fmla="*/ 556591 h 4985468"/>
              <a:gd name="connsiteX87" fmla="*/ 4428877 w 4738978"/>
              <a:gd name="connsiteY87" fmla="*/ 326004 h 4985468"/>
              <a:gd name="connsiteX88" fmla="*/ 4476585 w 4738978"/>
              <a:gd name="connsiteY88" fmla="*/ 326004 h 4985468"/>
              <a:gd name="connsiteX89" fmla="*/ 4460682 w 4738978"/>
              <a:gd name="connsiteY89" fmla="*/ 0 h 498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738978" h="4985468">
                <a:moveTo>
                  <a:pt x="4460682" y="0"/>
                </a:moveTo>
                <a:lnTo>
                  <a:pt x="3609893" y="7951"/>
                </a:lnTo>
                <a:lnTo>
                  <a:pt x="3609893" y="318052"/>
                </a:lnTo>
                <a:lnTo>
                  <a:pt x="3641698" y="318052"/>
                </a:lnTo>
                <a:lnTo>
                  <a:pt x="3641698" y="500932"/>
                </a:lnTo>
                <a:lnTo>
                  <a:pt x="3434964" y="500932"/>
                </a:lnTo>
                <a:lnTo>
                  <a:pt x="3434964" y="294198"/>
                </a:lnTo>
                <a:lnTo>
                  <a:pt x="2504661" y="294198"/>
                </a:lnTo>
                <a:lnTo>
                  <a:pt x="2504661" y="1089329"/>
                </a:lnTo>
                <a:lnTo>
                  <a:pt x="2409246" y="1097280"/>
                </a:lnTo>
                <a:lnTo>
                  <a:pt x="2409246" y="1065475"/>
                </a:lnTo>
                <a:lnTo>
                  <a:pt x="1208599" y="1065475"/>
                </a:lnTo>
                <a:lnTo>
                  <a:pt x="1208599" y="1359673"/>
                </a:lnTo>
                <a:lnTo>
                  <a:pt x="898498" y="1359673"/>
                </a:lnTo>
                <a:lnTo>
                  <a:pt x="858741" y="2091193"/>
                </a:lnTo>
                <a:lnTo>
                  <a:pt x="882595" y="2091193"/>
                </a:lnTo>
                <a:lnTo>
                  <a:pt x="874644" y="2162755"/>
                </a:lnTo>
                <a:lnTo>
                  <a:pt x="858741" y="2162755"/>
                </a:lnTo>
                <a:lnTo>
                  <a:pt x="811033" y="3212327"/>
                </a:lnTo>
                <a:lnTo>
                  <a:pt x="31806" y="3164619"/>
                </a:lnTo>
                <a:lnTo>
                  <a:pt x="23854" y="3355450"/>
                </a:lnTo>
                <a:lnTo>
                  <a:pt x="63611" y="3355450"/>
                </a:lnTo>
                <a:lnTo>
                  <a:pt x="55660" y="3411110"/>
                </a:lnTo>
                <a:lnTo>
                  <a:pt x="23854" y="3411110"/>
                </a:lnTo>
                <a:lnTo>
                  <a:pt x="7952" y="3586038"/>
                </a:lnTo>
                <a:lnTo>
                  <a:pt x="357809" y="3601941"/>
                </a:lnTo>
                <a:lnTo>
                  <a:pt x="349858" y="3665551"/>
                </a:lnTo>
                <a:lnTo>
                  <a:pt x="397566" y="3665551"/>
                </a:lnTo>
                <a:lnTo>
                  <a:pt x="365760" y="4245997"/>
                </a:lnTo>
                <a:lnTo>
                  <a:pt x="95416" y="4238045"/>
                </a:lnTo>
                <a:lnTo>
                  <a:pt x="87465" y="4365266"/>
                </a:lnTo>
                <a:lnTo>
                  <a:pt x="23854" y="4365266"/>
                </a:lnTo>
                <a:lnTo>
                  <a:pt x="0" y="4691270"/>
                </a:lnTo>
                <a:lnTo>
                  <a:pt x="866693" y="4738977"/>
                </a:lnTo>
                <a:lnTo>
                  <a:pt x="882595" y="4540195"/>
                </a:lnTo>
                <a:lnTo>
                  <a:pt x="1200647" y="4564049"/>
                </a:lnTo>
                <a:lnTo>
                  <a:pt x="1200647" y="4731026"/>
                </a:lnTo>
                <a:lnTo>
                  <a:pt x="1105232" y="4731026"/>
                </a:lnTo>
                <a:lnTo>
                  <a:pt x="1113183" y="4985468"/>
                </a:lnTo>
                <a:lnTo>
                  <a:pt x="1311966" y="4985468"/>
                </a:lnTo>
                <a:lnTo>
                  <a:pt x="1311966" y="4866198"/>
                </a:lnTo>
                <a:lnTo>
                  <a:pt x="1526651" y="4858247"/>
                </a:lnTo>
                <a:lnTo>
                  <a:pt x="1510748" y="3760967"/>
                </a:lnTo>
                <a:lnTo>
                  <a:pt x="1288112" y="3760967"/>
                </a:lnTo>
                <a:lnTo>
                  <a:pt x="1288112" y="3959750"/>
                </a:lnTo>
                <a:lnTo>
                  <a:pt x="1105232" y="3951798"/>
                </a:lnTo>
                <a:lnTo>
                  <a:pt x="1129086" y="3331597"/>
                </a:lnTo>
                <a:lnTo>
                  <a:pt x="1224501" y="3347499"/>
                </a:lnTo>
                <a:lnTo>
                  <a:pt x="1296063" y="2258170"/>
                </a:lnTo>
                <a:lnTo>
                  <a:pt x="1248355" y="2258170"/>
                </a:lnTo>
                <a:lnTo>
                  <a:pt x="1256306" y="2091193"/>
                </a:lnTo>
                <a:lnTo>
                  <a:pt x="1407381" y="2099144"/>
                </a:lnTo>
                <a:lnTo>
                  <a:pt x="1407381" y="2115047"/>
                </a:lnTo>
                <a:lnTo>
                  <a:pt x="1510748" y="2107096"/>
                </a:lnTo>
                <a:lnTo>
                  <a:pt x="1510748" y="2146852"/>
                </a:lnTo>
                <a:lnTo>
                  <a:pt x="1630018" y="2146852"/>
                </a:lnTo>
                <a:lnTo>
                  <a:pt x="1630018" y="2115047"/>
                </a:lnTo>
                <a:lnTo>
                  <a:pt x="1717482" y="2107096"/>
                </a:lnTo>
                <a:lnTo>
                  <a:pt x="1717482" y="2138901"/>
                </a:lnTo>
                <a:lnTo>
                  <a:pt x="1812898" y="2138901"/>
                </a:lnTo>
                <a:lnTo>
                  <a:pt x="1820849" y="2107096"/>
                </a:lnTo>
                <a:lnTo>
                  <a:pt x="1900362" y="2115047"/>
                </a:lnTo>
                <a:lnTo>
                  <a:pt x="1900362" y="2115047"/>
                </a:lnTo>
                <a:lnTo>
                  <a:pt x="1900362" y="2146852"/>
                </a:lnTo>
                <a:lnTo>
                  <a:pt x="2027583" y="2138901"/>
                </a:lnTo>
                <a:lnTo>
                  <a:pt x="2019632" y="2099144"/>
                </a:lnTo>
                <a:lnTo>
                  <a:pt x="2107096" y="2099144"/>
                </a:lnTo>
                <a:lnTo>
                  <a:pt x="2107096" y="2138901"/>
                </a:lnTo>
                <a:lnTo>
                  <a:pt x="2218414" y="2138901"/>
                </a:lnTo>
                <a:lnTo>
                  <a:pt x="2218414" y="2107096"/>
                </a:lnTo>
                <a:lnTo>
                  <a:pt x="2297927" y="2107096"/>
                </a:lnTo>
                <a:lnTo>
                  <a:pt x="2313830" y="2027583"/>
                </a:lnTo>
                <a:lnTo>
                  <a:pt x="2472856" y="2027583"/>
                </a:lnTo>
                <a:lnTo>
                  <a:pt x="2472856" y="1963972"/>
                </a:lnTo>
                <a:lnTo>
                  <a:pt x="2425148" y="1971924"/>
                </a:lnTo>
                <a:cubicBezTo>
                  <a:pt x="2425520" y="1827913"/>
                  <a:pt x="2425891" y="1683903"/>
                  <a:pt x="2426263" y="1539892"/>
                </a:cubicBezTo>
                <a:lnTo>
                  <a:pt x="3427013" y="1526650"/>
                </a:lnTo>
                <a:lnTo>
                  <a:pt x="3434964" y="1304014"/>
                </a:lnTo>
                <a:lnTo>
                  <a:pt x="3609893" y="1311965"/>
                </a:lnTo>
                <a:lnTo>
                  <a:pt x="3601941" y="1590261"/>
                </a:lnTo>
                <a:lnTo>
                  <a:pt x="4468633" y="1590261"/>
                </a:lnTo>
                <a:lnTo>
                  <a:pt x="4468633" y="1248355"/>
                </a:lnTo>
                <a:lnTo>
                  <a:pt x="4428877" y="1248355"/>
                </a:lnTo>
                <a:lnTo>
                  <a:pt x="4428877" y="842838"/>
                </a:lnTo>
                <a:lnTo>
                  <a:pt x="4738978" y="850790"/>
                </a:lnTo>
                <a:lnTo>
                  <a:pt x="4738978" y="564543"/>
                </a:lnTo>
                <a:lnTo>
                  <a:pt x="4428877" y="556591"/>
                </a:lnTo>
                <a:lnTo>
                  <a:pt x="4428877" y="326004"/>
                </a:lnTo>
                <a:lnTo>
                  <a:pt x="4476585" y="326004"/>
                </a:lnTo>
                <a:lnTo>
                  <a:pt x="4460682" y="0"/>
                </a:lnTo>
                <a:close/>
              </a:path>
            </a:pathLst>
          </a:custGeom>
          <a:noFill/>
          <a:ln w="3175" cap="flat" cmpd="sng" algn="ctr">
            <a:solidFill>
              <a:schemeClr val="bg2"/>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Helvetica Light" pitchFamily="34" charset="0"/>
            </a:endParaRPr>
          </a:p>
        </p:txBody>
      </p:sp>
      <p:grpSp>
        <p:nvGrpSpPr>
          <p:cNvPr id="8" name="Group 61"/>
          <p:cNvGrpSpPr/>
          <p:nvPr/>
        </p:nvGrpSpPr>
        <p:grpSpPr>
          <a:xfrm>
            <a:off x="3622455" y="828355"/>
            <a:ext cx="2277515" cy="1669690"/>
            <a:chOff x="4497935" y="1305770"/>
            <a:chExt cx="2277515" cy="1669690"/>
          </a:xfrm>
        </p:grpSpPr>
        <p:pic>
          <p:nvPicPr>
            <p:cNvPr id="9" name="Picture 4"/>
            <p:cNvPicPr>
              <a:picLocks noChangeAspect="1" noChangeArrowheads="1"/>
            </p:cNvPicPr>
            <p:nvPr/>
          </p:nvPicPr>
          <p:blipFill>
            <a:blip r:embed="rId3" cstate="print"/>
            <a:srcRect l="59592" r="18930" b="66842"/>
            <a:stretch>
              <a:fillRect/>
            </a:stretch>
          </p:blipFill>
          <p:spPr bwMode="auto">
            <a:xfrm>
              <a:off x="5484570" y="1305770"/>
              <a:ext cx="1290880" cy="1669690"/>
            </a:xfrm>
            <a:prstGeom prst="rect">
              <a:avLst/>
            </a:prstGeom>
            <a:noFill/>
            <a:ln w="9525">
              <a:noFill/>
              <a:miter lim="800000"/>
              <a:headEnd/>
              <a:tailEnd/>
            </a:ln>
          </p:spPr>
        </p:pic>
        <p:pic>
          <p:nvPicPr>
            <p:cNvPr id="10" name="Picture 4"/>
            <p:cNvPicPr>
              <a:picLocks noChangeAspect="1" noChangeArrowheads="1"/>
            </p:cNvPicPr>
            <p:nvPr/>
          </p:nvPicPr>
          <p:blipFill>
            <a:blip r:embed="rId3" cstate="print"/>
            <a:srcRect l="43176" t="24115" r="39145" b="66842"/>
            <a:stretch>
              <a:fillRect/>
            </a:stretch>
          </p:blipFill>
          <p:spPr bwMode="auto">
            <a:xfrm>
              <a:off x="4497935" y="2520090"/>
              <a:ext cx="1062530" cy="455370"/>
            </a:xfrm>
            <a:prstGeom prst="rect">
              <a:avLst/>
            </a:prstGeom>
            <a:noFill/>
            <a:ln w="9525">
              <a:noFill/>
              <a:miter lim="800000"/>
              <a:headEnd/>
              <a:tailEnd/>
            </a:ln>
          </p:spPr>
        </p:pic>
      </p:grpSp>
      <p:pic>
        <p:nvPicPr>
          <p:cNvPr id="11" name="Picture 4"/>
          <p:cNvPicPr>
            <a:picLocks noChangeAspect="1" noChangeArrowheads="1"/>
          </p:cNvPicPr>
          <p:nvPr/>
        </p:nvPicPr>
        <p:blipFill>
          <a:blip r:embed="rId3" cstate="print"/>
          <a:srcRect t="60292" r="78280" b="24641"/>
          <a:stretch>
            <a:fillRect/>
          </a:stretch>
        </p:blipFill>
        <p:spPr bwMode="auto">
          <a:xfrm>
            <a:off x="1027455" y="3864398"/>
            <a:ext cx="1305403" cy="758707"/>
          </a:xfrm>
          <a:prstGeom prst="rect">
            <a:avLst/>
          </a:prstGeom>
          <a:noFill/>
          <a:ln w="9525">
            <a:noFill/>
            <a:miter lim="800000"/>
            <a:headEnd/>
            <a:tailEnd/>
          </a:ln>
        </p:spPr>
      </p:pic>
      <p:grpSp>
        <p:nvGrpSpPr>
          <p:cNvPr id="12" name="Group 63"/>
          <p:cNvGrpSpPr/>
          <p:nvPr/>
        </p:nvGrpSpPr>
        <p:grpSpPr>
          <a:xfrm>
            <a:off x="1497395" y="4319525"/>
            <a:ext cx="1214320" cy="1544380"/>
            <a:chOff x="2372875" y="4796940"/>
            <a:chExt cx="1214320" cy="1544380"/>
          </a:xfrm>
        </p:grpSpPr>
        <p:pic>
          <p:nvPicPr>
            <p:cNvPr id="13" name="Picture 4"/>
            <p:cNvPicPr>
              <a:picLocks noChangeAspect="1" noChangeArrowheads="1"/>
            </p:cNvPicPr>
            <p:nvPr/>
          </p:nvPicPr>
          <p:blipFill>
            <a:blip r:embed="rId3" cstate="print"/>
            <a:srcRect l="7819" t="69331" r="71977" b="12583"/>
            <a:stretch>
              <a:fillRect/>
            </a:stretch>
          </p:blipFill>
          <p:spPr bwMode="auto">
            <a:xfrm>
              <a:off x="2372875" y="4796940"/>
              <a:ext cx="1214320" cy="910740"/>
            </a:xfrm>
            <a:prstGeom prst="rect">
              <a:avLst/>
            </a:prstGeom>
            <a:noFill/>
            <a:ln w="9525">
              <a:noFill/>
              <a:miter lim="800000"/>
              <a:headEnd/>
              <a:tailEnd/>
            </a:ln>
          </p:spPr>
        </p:pic>
        <p:pic>
          <p:nvPicPr>
            <p:cNvPr id="14" name="Picture 4"/>
            <p:cNvPicPr>
              <a:picLocks noChangeAspect="1" noChangeArrowheads="1"/>
            </p:cNvPicPr>
            <p:nvPr/>
          </p:nvPicPr>
          <p:blipFill>
            <a:blip r:embed="rId3" cstate="print"/>
            <a:srcRect l="16658" t="85909" r="71977"/>
            <a:stretch>
              <a:fillRect/>
            </a:stretch>
          </p:blipFill>
          <p:spPr bwMode="auto">
            <a:xfrm>
              <a:off x="2904140" y="5631785"/>
              <a:ext cx="683055" cy="709535"/>
            </a:xfrm>
            <a:prstGeom prst="rect">
              <a:avLst/>
            </a:prstGeom>
            <a:noFill/>
            <a:ln w="9525">
              <a:noFill/>
              <a:miter lim="800000"/>
              <a:headEnd/>
              <a:tailEnd/>
            </a:ln>
          </p:spPr>
        </p:pic>
      </p:grpSp>
      <p:sp>
        <p:nvSpPr>
          <p:cNvPr id="15" name="Text Box 10"/>
          <p:cNvSpPr txBox="1">
            <a:spLocks noChangeArrowheads="1"/>
          </p:cNvSpPr>
          <p:nvPr/>
        </p:nvSpPr>
        <p:spPr bwMode="auto">
          <a:xfrm>
            <a:off x="5443935" y="3450438"/>
            <a:ext cx="756059" cy="2083407"/>
          </a:xfrm>
          <a:prstGeom prst="rect">
            <a:avLst/>
          </a:prstGeom>
          <a:noFill/>
          <a:ln w="9525">
            <a:noFill/>
            <a:miter lim="800000"/>
            <a:headEnd/>
            <a:tailEnd/>
          </a:ln>
        </p:spPr>
        <p:txBody>
          <a:bodyPr wrap="square" lIns="101870" tIns="50935" rIns="101870" bIns="50935">
            <a:spAutoFit/>
          </a:bodyPr>
          <a:lstStyle/>
          <a:p>
            <a:pPr marL="114300" indent="-114300" defTabSz="1019175">
              <a:lnSpc>
                <a:spcPct val="165000"/>
              </a:lnSpc>
              <a:buClr>
                <a:srgbClr val="FF0000"/>
              </a:buClr>
              <a:buFont typeface="Arial" pitchFamily="34" charset="0"/>
              <a:buChar char="•"/>
            </a:pPr>
            <a:r>
              <a:rPr lang="en-US" sz="1300" b="0" dirty="0" smtClean="0">
                <a:solidFill>
                  <a:prstClr val="black">
                    <a:lumMod val="50000"/>
                    <a:lumOff val="50000"/>
                  </a:prstClr>
                </a:solidFill>
              </a:rPr>
              <a:t>1948</a:t>
            </a:r>
          </a:p>
          <a:p>
            <a:pPr marL="114300" indent="-114300" defTabSz="1019175">
              <a:lnSpc>
                <a:spcPct val="165000"/>
              </a:lnSpc>
              <a:buClr>
                <a:srgbClr val="FF0000"/>
              </a:buClr>
              <a:buFont typeface="Arial" pitchFamily="34" charset="0"/>
              <a:buChar char="•"/>
            </a:pPr>
            <a:r>
              <a:rPr lang="en-US" sz="1300" b="0" dirty="0" smtClean="0">
                <a:solidFill>
                  <a:prstClr val="black">
                    <a:lumMod val="50000"/>
                    <a:lumOff val="50000"/>
                  </a:prstClr>
                </a:solidFill>
              </a:rPr>
              <a:t>1953</a:t>
            </a:r>
          </a:p>
          <a:p>
            <a:pPr marL="114300" indent="-114300" defTabSz="1019175">
              <a:lnSpc>
                <a:spcPct val="165000"/>
              </a:lnSpc>
              <a:buClr>
                <a:srgbClr val="FF0000"/>
              </a:buClr>
              <a:buFont typeface="Arial" pitchFamily="34" charset="0"/>
              <a:buChar char="•"/>
            </a:pPr>
            <a:r>
              <a:rPr lang="en-US" sz="1300" b="0" dirty="0" smtClean="0">
                <a:solidFill>
                  <a:prstClr val="black">
                    <a:lumMod val="50000"/>
                    <a:lumOff val="50000"/>
                  </a:prstClr>
                </a:solidFill>
              </a:rPr>
              <a:t>1955</a:t>
            </a:r>
          </a:p>
          <a:p>
            <a:pPr marL="114300" indent="-114300" defTabSz="1019175">
              <a:lnSpc>
                <a:spcPct val="165000"/>
              </a:lnSpc>
              <a:buClr>
                <a:srgbClr val="FF0000"/>
              </a:buClr>
              <a:buFont typeface="Arial" pitchFamily="34" charset="0"/>
              <a:buChar char="•"/>
            </a:pPr>
            <a:r>
              <a:rPr lang="en-US" sz="1300" b="0" dirty="0" smtClean="0">
                <a:solidFill>
                  <a:prstClr val="black">
                    <a:lumMod val="50000"/>
                    <a:lumOff val="50000"/>
                  </a:prstClr>
                </a:solidFill>
              </a:rPr>
              <a:t>1963</a:t>
            </a:r>
          </a:p>
          <a:p>
            <a:pPr marL="114300" indent="-114300" defTabSz="1019175">
              <a:lnSpc>
                <a:spcPct val="165000"/>
              </a:lnSpc>
              <a:buClr>
                <a:srgbClr val="FF0000"/>
              </a:buClr>
              <a:buFont typeface="Arial" pitchFamily="34" charset="0"/>
              <a:buChar char="•"/>
            </a:pPr>
            <a:r>
              <a:rPr lang="en-US" sz="1300" b="0" dirty="0" smtClean="0">
                <a:solidFill>
                  <a:prstClr val="black">
                    <a:lumMod val="50000"/>
                    <a:lumOff val="50000"/>
                  </a:prstClr>
                </a:solidFill>
              </a:rPr>
              <a:t>1970</a:t>
            </a:r>
          </a:p>
          <a:p>
            <a:pPr marL="114300" indent="-114300" defTabSz="1019175">
              <a:lnSpc>
                <a:spcPct val="165000"/>
              </a:lnSpc>
              <a:buClr>
                <a:srgbClr val="FF0000"/>
              </a:buClr>
              <a:buFont typeface="Arial" pitchFamily="34" charset="0"/>
              <a:buChar char="•"/>
            </a:pPr>
            <a:r>
              <a:rPr lang="en-US" sz="1300" b="0" dirty="0" smtClean="0">
                <a:solidFill>
                  <a:prstClr val="black">
                    <a:lumMod val="50000"/>
                    <a:lumOff val="50000"/>
                  </a:prstClr>
                </a:solidFill>
              </a:rPr>
              <a:t>1994</a:t>
            </a:r>
          </a:p>
        </p:txBody>
      </p:sp>
      <p:grpSp>
        <p:nvGrpSpPr>
          <p:cNvPr id="16" name="Group 92"/>
          <p:cNvGrpSpPr/>
          <p:nvPr/>
        </p:nvGrpSpPr>
        <p:grpSpPr>
          <a:xfrm>
            <a:off x="3546560" y="903710"/>
            <a:ext cx="3491170" cy="1822020"/>
            <a:chOff x="4422040" y="1381125"/>
            <a:chExt cx="3491170" cy="1822020"/>
          </a:xfrm>
        </p:grpSpPr>
        <p:pic>
          <p:nvPicPr>
            <p:cNvPr id="17" name="Picture 4"/>
            <p:cNvPicPr>
              <a:picLocks noChangeAspect="1" noChangeArrowheads="1"/>
            </p:cNvPicPr>
            <p:nvPr/>
          </p:nvPicPr>
          <p:blipFill>
            <a:blip r:embed="rId3" cstate="print"/>
            <a:srcRect l="41914" t="6028" r="39145" b="84929"/>
            <a:stretch>
              <a:fillRect/>
            </a:stretch>
          </p:blipFill>
          <p:spPr bwMode="auto">
            <a:xfrm>
              <a:off x="4422040" y="1609350"/>
              <a:ext cx="1138425" cy="455370"/>
            </a:xfrm>
            <a:prstGeom prst="rect">
              <a:avLst/>
            </a:prstGeom>
            <a:noFill/>
            <a:ln w="9525">
              <a:noFill/>
              <a:miter lim="800000"/>
              <a:headEnd/>
              <a:tailEnd/>
            </a:ln>
          </p:spPr>
        </p:pic>
        <p:pic>
          <p:nvPicPr>
            <p:cNvPr id="18" name="Picture 4"/>
            <p:cNvPicPr>
              <a:picLocks noChangeAspect="1" noChangeArrowheads="1"/>
            </p:cNvPicPr>
            <p:nvPr/>
          </p:nvPicPr>
          <p:blipFill>
            <a:blip r:embed="rId3" cstate="print"/>
            <a:srcRect l="81070" t="1496" b="62332"/>
            <a:stretch>
              <a:fillRect/>
            </a:stretch>
          </p:blipFill>
          <p:spPr bwMode="auto">
            <a:xfrm>
              <a:off x="6775450" y="1381125"/>
              <a:ext cx="1137760" cy="1822020"/>
            </a:xfrm>
            <a:prstGeom prst="rect">
              <a:avLst/>
            </a:prstGeom>
            <a:noFill/>
            <a:ln w="9525">
              <a:noFill/>
              <a:miter lim="800000"/>
              <a:headEnd/>
              <a:tailEnd/>
            </a:ln>
          </p:spPr>
        </p:pic>
      </p:grpSp>
      <p:sp>
        <p:nvSpPr>
          <p:cNvPr id="19" name="Freeform 18"/>
          <p:cNvSpPr/>
          <p:nvPr/>
        </p:nvSpPr>
        <p:spPr bwMode="auto">
          <a:xfrm>
            <a:off x="2069739" y="5179106"/>
            <a:ext cx="265814" cy="239870"/>
          </a:xfrm>
          <a:custGeom>
            <a:avLst/>
            <a:gdLst>
              <a:gd name="connsiteX0" fmla="*/ 10632 w 265814"/>
              <a:gd name="connsiteY0" fmla="*/ 0 h 255181"/>
              <a:gd name="connsiteX1" fmla="*/ 265814 w 265814"/>
              <a:gd name="connsiteY1" fmla="*/ 21265 h 255181"/>
              <a:gd name="connsiteX2" fmla="*/ 255181 w 265814"/>
              <a:gd name="connsiteY2" fmla="*/ 255181 h 255181"/>
              <a:gd name="connsiteX3" fmla="*/ 0 w 265814"/>
              <a:gd name="connsiteY3" fmla="*/ 244549 h 255181"/>
              <a:gd name="connsiteX4" fmla="*/ 10632 w 265814"/>
              <a:gd name="connsiteY4" fmla="*/ 0 h 255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814" h="255181">
                <a:moveTo>
                  <a:pt x="10632" y="0"/>
                </a:moveTo>
                <a:lnTo>
                  <a:pt x="265814" y="21265"/>
                </a:lnTo>
                <a:lnTo>
                  <a:pt x="255181" y="255181"/>
                </a:lnTo>
                <a:lnTo>
                  <a:pt x="0" y="244549"/>
                </a:lnTo>
                <a:lnTo>
                  <a:pt x="10632" y="0"/>
                </a:lnTo>
                <a:close/>
              </a:path>
            </a:pathLst>
          </a:custGeom>
          <a:solidFill>
            <a:schemeClr val="bg1"/>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Helvetica Light" pitchFamily="34" charset="0"/>
            </a:endParaRPr>
          </a:p>
        </p:txBody>
      </p:sp>
      <p:sp>
        <p:nvSpPr>
          <p:cNvPr id="20" name="Rectangle 19"/>
          <p:cNvSpPr/>
          <p:nvPr/>
        </p:nvSpPr>
        <p:spPr bwMode="auto">
          <a:xfrm>
            <a:off x="2256333" y="2309321"/>
            <a:ext cx="703857" cy="683991"/>
          </a:xfrm>
          <a:prstGeom prst="rect">
            <a:avLst/>
          </a:prstGeom>
          <a:solidFill>
            <a:schemeClr val="bg1">
              <a:alpha val="63000"/>
            </a:scheme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Helvetica Light" pitchFamily="34" charset="0"/>
            </a:endParaRPr>
          </a:p>
        </p:txBody>
      </p:sp>
      <p:sp>
        <p:nvSpPr>
          <p:cNvPr id="21" name="Rectangle 20"/>
          <p:cNvSpPr/>
          <p:nvPr/>
        </p:nvSpPr>
        <p:spPr bwMode="auto">
          <a:xfrm rot="21194188">
            <a:off x="2367490" y="2178527"/>
            <a:ext cx="1255396" cy="66852"/>
          </a:xfrm>
          <a:prstGeom prst="rect">
            <a:avLst/>
          </a:prstGeom>
          <a:solidFill>
            <a:schemeClr val="accent6">
              <a:lumMod val="20000"/>
              <a:lumOff val="80000"/>
              <a:alpha val="84000"/>
            </a:schemeClr>
          </a:solidFill>
          <a:ln w="3175" cap="flat" cmpd="sng" algn="ctr">
            <a:solidFill>
              <a:schemeClr val="bg2">
                <a:lumMod val="40000"/>
                <a:lumOff val="6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Helvetica Light" pitchFamily="34" charset="0"/>
            </a:endParaRPr>
          </a:p>
        </p:txBody>
      </p:sp>
      <p:sp>
        <p:nvSpPr>
          <p:cNvPr id="22" name="Rectangle 21"/>
          <p:cNvSpPr/>
          <p:nvPr/>
        </p:nvSpPr>
        <p:spPr bwMode="auto">
          <a:xfrm>
            <a:off x="2256345" y="2042675"/>
            <a:ext cx="1366110" cy="312687"/>
          </a:xfrm>
          <a:prstGeom prst="rect">
            <a:avLst/>
          </a:prstGeom>
          <a:solidFill>
            <a:schemeClr val="bg1">
              <a:alpha val="60000"/>
            </a:scheme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Helvetica Light" pitchFamily="34" charset="0"/>
            </a:endParaRPr>
          </a:p>
        </p:txBody>
      </p:sp>
      <p:pic>
        <p:nvPicPr>
          <p:cNvPr id="23" name="Picture 4"/>
          <p:cNvPicPr>
            <a:picLocks noChangeAspect="1" noChangeArrowheads="1"/>
          </p:cNvPicPr>
          <p:nvPr/>
        </p:nvPicPr>
        <p:blipFill>
          <a:blip r:embed="rId3" cstate="print"/>
          <a:srcRect l="84847" t="-1" b="98494"/>
          <a:stretch>
            <a:fillRect/>
          </a:stretch>
        </p:blipFill>
        <p:spPr bwMode="auto">
          <a:xfrm>
            <a:off x="6126990" y="828355"/>
            <a:ext cx="910740" cy="75895"/>
          </a:xfrm>
          <a:prstGeom prst="rect">
            <a:avLst/>
          </a:prstGeom>
          <a:noFill/>
          <a:ln w="9525">
            <a:noFill/>
            <a:miter lim="800000"/>
            <a:headEnd/>
            <a:tailEnd/>
          </a:ln>
        </p:spPr>
      </p:pic>
      <p:pic>
        <p:nvPicPr>
          <p:cNvPr id="24" name="Picture 4"/>
          <p:cNvPicPr>
            <a:picLocks noChangeAspect="1" noChangeArrowheads="1"/>
          </p:cNvPicPr>
          <p:nvPr/>
        </p:nvPicPr>
        <p:blipFill>
          <a:blip r:embed="rId3" cstate="print"/>
          <a:srcRect t="84391" r="77270" b="3551"/>
          <a:stretch>
            <a:fillRect/>
          </a:stretch>
        </p:blipFill>
        <p:spPr bwMode="auto">
          <a:xfrm>
            <a:off x="1042025" y="5078475"/>
            <a:ext cx="1366110" cy="607160"/>
          </a:xfrm>
          <a:prstGeom prst="rect">
            <a:avLst/>
          </a:prstGeom>
          <a:noFill/>
          <a:ln w="9525">
            <a:noFill/>
            <a:miter lim="800000"/>
            <a:headEnd/>
            <a:tailEnd/>
          </a:ln>
        </p:spPr>
      </p:pic>
      <p:pic>
        <p:nvPicPr>
          <p:cNvPr id="25" name="Picture 4"/>
          <p:cNvPicPr>
            <a:picLocks noChangeAspect="1" noChangeArrowheads="1"/>
          </p:cNvPicPr>
          <p:nvPr/>
        </p:nvPicPr>
        <p:blipFill>
          <a:blip r:embed="rId3" cstate="print"/>
          <a:srcRect l="20447" t="15071" r="44196" b="56292"/>
          <a:stretch>
            <a:fillRect/>
          </a:stretch>
        </p:blipFill>
        <p:spPr bwMode="auto">
          <a:xfrm>
            <a:off x="2256345" y="1587305"/>
            <a:ext cx="2125012" cy="1441839"/>
          </a:xfrm>
          <a:prstGeom prst="rect">
            <a:avLst/>
          </a:prstGeom>
          <a:noFill/>
          <a:ln w="9525">
            <a:noFill/>
            <a:miter lim="800000"/>
            <a:headEnd/>
            <a:tailEnd/>
          </a:ln>
        </p:spPr>
      </p:pic>
      <p:grpSp>
        <p:nvGrpSpPr>
          <p:cNvPr id="26" name="Group 81"/>
          <p:cNvGrpSpPr/>
          <p:nvPr/>
        </p:nvGrpSpPr>
        <p:grpSpPr>
          <a:xfrm>
            <a:off x="1299964" y="688266"/>
            <a:ext cx="4371656" cy="5136918"/>
            <a:chOff x="2175444" y="1165681"/>
            <a:chExt cx="4371656" cy="5136918"/>
          </a:xfrm>
        </p:grpSpPr>
        <p:sp>
          <p:nvSpPr>
            <p:cNvPr id="27" name="TextBox 26"/>
            <p:cNvSpPr txBox="1"/>
            <p:nvPr/>
          </p:nvSpPr>
          <p:spPr>
            <a:xfrm>
              <a:off x="2372875" y="6087155"/>
              <a:ext cx="258404" cy="215444"/>
            </a:xfrm>
            <a:prstGeom prst="rect">
              <a:avLst/>
            </a:prstGeom>
            <a:noFill/>
          </p:spPr>
          <p:txBody>
            <a:bodyPr wrap="none" rtlCol="0">
              <a:spAutoFit/>
            </a:bodyPr>
            <a:lstStyle/>
            <a:p>
              <a:r>
                <a:rPr lang="en-US" sz="800" dirty="0" smtClean="0">
                  <a:solidFill>
                    <a:schemeClr val="tx1">
                      <a:lumMod val="75000"/>
                      <a:lumOff val="25000"/>
                    </a:schemeClr>
                  </a:solidFill>
                </a:rPr>
                <a:t>K</a:t>
              </a:r>
              <a:endParaRPr lang="en-US" sz="800" dirty="0">
                <a:solidFill>
                  <a:schemeClr val="tx1">
                    <a:lumMod val="75000"/>
                    <a:lumOff val="25000"/>
                  </a:schemeClr>
                </a:solidFill>
              </a:endParaRPr>
            </a:p>
          </p:txBody>
        </p:sp>
        <p:sp>
          <p:nvSpPr>
            <p:cNvPr id="28" name="TextBox 27"/>
            <p:cNvSpPr txBox="1"/>
            <p:nvPr/>
          </p:nvSpPr>
          <p:spPr>
            <a:xfrm>
              <a:off x="3512700" y="5783575"/>
              <a:ext cx="425116" cy="215444"/>
            </a:xfrm>
            <a:prstGeom prst="rect">
              <a:avLst/>
            </a:prstGeom>
            <a:noFill/>
          </p:spPr>
          <p:txBody>
            <a:bodyPr wrap="none" rtlCol="0">
              <a:spAutoFit/>
            </a:bodyPr>
            <a:lstStyle/>
            <a:p>
              <a:r>
                <a:rPr lang="en-US" sz="800" dirty="0" smtClean="0">
                  <a:solidFill>
                    <a:schemeClr val="tx1">
                      <a:lumMod val="75000"/>
                      <a:lumOff val="25000"/>
                    </a:schemeClr>
                  </a:solidFill>
                </a:rPr>
                <a:t>GR 1</a:t>
              </a:r>
              <a:endParaRPr lang="en-US" sz="800" dirty="0">
                <a:solidFill>
                  <a:schemeClr val="tx1">
                    <a:lumMod val="75000"/>
                    <a:lumOff val="25000"/>
                  </a:schemeClr>
                </a:solidFill>
              </a:endParaRPr>
            </a:p>
          </p:txBody>
        </p:sp>
        <p:sp>
          <p:nvSpPr>
            <p:cNvPr id="29" name="TextBox 28"/>
            <p:cNvSpPr txBox="1"/>
            <p:nvPr/>
          </p:nvSpPr>
          <p:spPr>
            <a:xfrm>
              <a:off x="2175444" y="4353811"/>
              <a:ext cx="425116" cy="215444"/>
            </a:xfrm>
            <a:prstGeom prst="rect">
              <a:avLst/>
            </a:prstGeom>
            <a:noFill/>
          </p:spPr>
          <p:txBody>
            <a:bodyPr wrap="none" rtlCol="0">
              <a:spAutoFit/>
            </a:bodyPr>
            <a:lstStyle/>
            <a:p>
              <a:r>
                <a:rPr lang="en-US" sz="800" dirty="0" smtClean="0">
                  <a:solidFill>
                    <a:schemeClr val="tx1">
                      <a:lumMod val="75000"/>
                      <a:lumOff val="25000"/>
                    </a:schemeClr>
                  </a:solidFill>
                </a:rPr>
                <a:t>GR 2</a:t>
              </a:r>
              <a:endParaRPr lang="en-US" sz="800" dirty="0">
                <a:solidFill>
                  <a:schemeClr val="tx1">
                    <a:lumMod val="75000"/>
                    <a:lumOff val="25000"/>
                  </a:schemeClr>
                </a:solidFill>
              </a:endParaRPr>
            </a:p>
          </p:txBody>
        </p:sp>
        <p:sp>
          <p:nvSpPr>
            <p:cNvPr id="30" name="TextBox 29"/>
            <p:cNvSpPr txBox="1"/>
            <p:nvPr/>
          </p:nvSpPr>
          <p:spPr>
            <a:xfrm>
              <a:off x="3208365" y="3962095"/>
              <a:ext cx="425116" cy="215444"/>
            </a:xfrm>
            <a:prstGeom prst="rect">
              <a:avLst/>
            </a:prstGeom>
            <a:noFill/>
          </p:spPr>
          <p:txBody>
            <a:bodyPr wrap="none" rtlCol="0">
              <a:spAutoFit/>
            </a:bodyPr>
            <a:lstStyle/>
            <a:p>
              <a:r>
                <a:rPr lang="en-US" sz="800" dirty="0" smtClean="0">
                  <a:solidFill>
                    <a:schemeClr val="tx1">
                      <a:lumMod val="75000"/>
                      <a:lumOff val="25000"/>
                    </a:schemeClr>
                  </a:solidFill>
                </a:rPr>
                <a:t>GR 3</a:t>
              </a:r>
              <a:endParaRPr lang="en-US" sz="800" dirty="0">
                <a:solidFill>
                  <a:schemeClr val="tx1">
                    <a:lumMod val="75000"/>
                    <a:lumOff val="25000"/>
                  </a:schemeClr>
                </a:solidFill>
              </a:endParaRPr>
            </a:p>
          </p:txBody>
        </p:sp>
        <p:sp>
          <p:nvSpPr>
            <p:cNvPr id="31" name="TextBox 30"/>
            <p:cNvSpPr txBox="1"/>
            <p:nvPr/>
          </p:nvSpPr>
          <p:spPr>
            <a:xfrm>
              <a:off x="3435350" y="2140615"/>
              <a:ext cx="614271" cy="215444"/>
            </a:xfrm>
            <a:prstGeom prst="rect">
              <a:avLst/>
            </a:prstGeom>
            <a:noFill/>
          </p:spPr>
          <p:txBody>
            <a:bodyPr wrap="none" rtlCol="0">
              <a:spAutoFit/>
            </a:bodyPr>
            <a:lstStyle/>
            <a:p>
              <a:r>
                <a:rPr lang="en-US" sz="800" dirty="0" smtClean="0">
                  <a:solidFill>
                    <a:schemeClr val="tx1">
                      <a:lumMod val="75000"/>
                      <a:lumOff val="25000"/>
                    </a:schemeClr>
                  </a:solidFill>
                </a:rPr>
                <a:t>GR 4 &amp; 5</a:t>
              </a:r>
              <a:endParaRPr lang="en-US" sz="800" dirty="0">
                <a:solidFill>
                  <a:schemeClr val="tx1">
                    <a:lumMod val="75000"/>
                    <a:lumOff val="25000"/>
                  </a:schemeClr>
                </a:solidFill>
              </a:endParaRPr>
            </a:p>
          </p:txBody>
        </p:sp>
        <p:sp>
          <p:nvSpPr>
            <p:cNvPr id="32" name="TextBox 31"/>
            <p:cNvSpPr txBox="1"/>
            <p:nvPr/>
          </p:nvSpPr>
          <p:spPr>
            <a:xfrm>
              <a:off x="4649725" y="2899565"/>
              <a:ext cx="614271" cy="215444"/>
            </a:xfrm>
            <a:prstGeom prst="rect">
              <a:avLst/>
            </a:prstGeom>
            <a:noFill/>
          </p:spPr>
          <p:txBody>
            <a:bodyPr wrap="none" rtlCol="0">
              <a:spAutoFit/>
            </a:bodyPr>
            <a:lstStyle/>
            <a:p>
              <a:r>
                <a:rPr lang="en-US" sz="800" dirty="0" smtClean="0">
                  <a:solidFill>
                    <a:schemeClr val="tx1">
                      <a:lumMod val="75000"/>
                      <a:lumOff val="25000"/>
                    </a:schemeClr>
                  </a:solidFill>
                </a:rPr>
                <a:t>GR 7 &amp; 8</a:t>
              </a:r>
              <a:endParaRPr lang="en-US" sz="800" dirty="0">
                <a:solidFill>
                  <a:schemeClr val="tx1">
                    <a:lumMod val="75000"/>
                    <a:lumOff val="25000"/>
                  </a:schemeClr>
                </a:solidFill>
              </a:endParaRPr>
            </a:p>
          </p:txBody>
        </p:sp>
        <p:sp>
          <p:nvSpPr>
            <p:cNvPr id="33" name="TextBox 32"/>
            <p:cNvSpPr txBox="1"/>
            <p:nvPr/>
          </p:nvSpPr>
          <p:spPr>
            <a:xfrm>
              <a:off x="4725620" y="1381125"/>
              <a:ext cx="425116" cy="215444"/>
            </a:xfrm>
            <a:prstGeom prst="rect">
              <a:avLst/>
            </a:prstGeom>
            <a:noFill/>
          </p:spPr>
          <p:txBody>
            <a:bodyPr wrap="none" rtlCol="0">
              <a:spAutoFit/>
            </a:bodyPr>
            <a:lstStyle/>
            <a:p>
              <a:r>
                <a:rPr lang="en-US" sz="800" dirty="0" smtClean="0">
                  <a:solidFill>
                    <a:schemeClr val="tx1">
                      <a:lumMod val="75000"/>
                      <a:lumOff val="25000"/>
                    </a:schemeClr>
                  </a:solidFill>
                </a:rPr>
                <a:t>GR 6</a:t>
              </a:r>
              <a:endParaRPr lang="en-US" sz="800" dirty="0">
                <a:solidFill>
                  <a:schemeClr val="tx1">
                    <a:lumMod val="75000"/>
                    <a:lumOff val="25000"/>
                  </a:schemeClr>
                </a:solidFill>
              </a:endParaRPr>
            </a:p>
          </p:txBody>
        </p:sp>
        <p:sp>
          <p:nvSpPr>
            <p:cNvPr id="34" name="TextBox 33"/>
            <p:cNvSpPr txBox="1"/>
            <p:nvPr/>
          </p:nvSpPr>
          <p:spPr>
            <a:xfrm>
              <a:off x="5939940" y="2911806"/>
              <a:ext cx="327334" cy="215444"/>
            </a:xfrm>
            <a:prstGeom prst="rect">
              <a:avLst/>
            </a:prstGeom>
            <a:noFill/>
          </p:spPr>
          <p:txBody>
            <a:bodyPr wrap="none" rtlCol="0">
              <a:spAutoFit/>
            </a:bodyPr>
            <a:lstStyle/>
            <a:p>
              <a:r>
                <a:rPr lang="en-US" sz="800" dirty="0" smtClean="0">
                  <a:solidFill>
                    <a:schemeClr val="tx1">
                      <a:lumMod val="75000"/>
                      <a:lumOff val="25000"/>
                    </a:schemeClr>
                  </a:solidFill>
                </a:rPr>
                <a:t>SC</a:t>
              </a:r>
              <a:endParaRPr lang="en-US" sz="800" dirty="0">
                <a:solidFill>
                  <a:schemeClr val="tx1">
                    <a:lumMod val="75000"/>
                    <a:lumOff val="25000"/>
                  </a:schemeClr>
                </a:solidFill>
              </a:endParaRPr>
            </a:p>
          </p:txBody>
        </p:sp>
        <p:sp>
          <p:nvSpPr>
            <p:cNvPr id="35" name="TextBox 34"/>
            <p:cNvSpPr txBox="1"/>
            <p:nvPr/>
          </p:nvSpPr>
          <p:spPr>
            <a:xfrm>
              <a:off x="5560465" y="1165681"/>
              <a:ext cx="412292" cy="215444"/>
            </a:xfrm>
            <a:prstGeom prst="rect">
              <a:avLst/>
            </a:prstGeom>
            <a:noFill/>
          </p:spPr>
          <p:txBody>
            <a:bodyPr wrap="none" rtlCol="0">
              <a:spAutoFit/>
            </a:bodyPr>
            <a:lstStyle/>
            <a:p>
              <a:r>
                <a:rPr lang="en-US" sz="800" dirty="0" smtClean="0">
                  <a:solidFill>
                    <a:schemeClr val="tx1">
                      <a:lumMod val="75000"/>
                      <a:lumOff val="25000"/>
                    </a:schemeClr>
                  </a:solidFill>
                </a:rPr>
                <a:t>MUS</a:t>
              </a:r>
              <a:endParaRPr lang="en-US" sz="800" dirty="0">
                <a:solidFill>
                  <a:schemeClr val="tx1">
                    <a:lumMod val="75000"/>
                    <a:lumOff val="25000"/>
                  </a:schemeClr>
                </a:solidFill>
              </a:endParaRPr>
            </a:p>
          </p:txBody>
        </p:sp>
        <p:sp>
          <p:nvSpPr>
            <p:cNvPr id="36" name="TextBox 35"/>
            <p:cNvSpPr txBox="1"/>
            <p:nvPr/>
          </p:nvSpPr>
          <p:spPr>
            <a:xfrm>
              <a:off x="6152440" y="1166221"/>
              <a:ext cx="394660" cy="215444"/>
            </a:xfrm>
            <a:prstGeom prst="rect">
              <a:avLst/>
            </a:prstGeom>
            <a:noFill/>
          </p:spPr>
          <p:txBody>
            <a:bodyPr wrap="none" rtlCol="0">
              <a:spAutoFit/>
            </a:bodyPr>
            <a:lstStyle/>
            <a:p>
              <a:r>
                <a:rPr lang="en-US" sz="800" dirty="0" smtClean="0">
                  <a:solidFill>
                    <a:schemeClr val="tx1">
                      <a:lumMod val="75000"/>
                      <a:lumOff val="25000"/>
                    </a:schemeClr>
                  </a:solidFill>
                </a:rPr>
                <a:t>ART</a:t>
              </a:r>
              <a:endParaRPr lang="en-US" sz="800" dirty="0">
                <a:solidFill>
                  <a:schemeClr val="tx1">
                    <a:lumMod val="75000"/>
                    <a:lumOff val="25000"/>
                  </a:schemeClr>
                </a:solidFill>
              </a:endParaRPr>
            </a:p>
          </p:txBody>
        </p:sp>
      </p:grpSp>
      <p:grpSp>
        <p:nvGrpSpPr>
          <p:cNvPr id="37" name="Group 107"/>
          <p:cNvGrpSpPr>
            <a:grpSpLocks/>
          </p:cNvGrpSpPr>
          <p:nvPr/>
        </p:nvGrpSpPr>
        <p:grpSpPr bwMode="auto">
          <a:xfrm rot="5225175">
            <a:off x="7456282" y="5402686"/>
            <a:ext cx="698500" cy="473075"/>
            <a:chOff x="5262" y="3526"/>
            <a:chExt cx="400" cy="263"/>
          </a:xfrm>
        </p:grpSpPr>
        <p:sp>
          <p:nvSpPr>
            <p:cNvPr id="38" name="Oval 16"/>
            <p:cNvSpPr>
              <a:spLocks noChangeArrowheads="1"/>
            </p:cNvSpPr>
            <p:nvPr/>
          </p:nvSpPr>
          <p:spPr bwMode="auto">
            <a:xfrm rot="8207421" flipH="1">
              <a:off x="5420" y="3541"/>
              <a:ext cx="242" cy="248"/>
            </a:xfrm>
            <a:prstGeom prst="ellipse">
              <a:avLst/>
            </a:prstGeom>
            <a:noFill/>
            <a:ln w="19050">
              <a:solidFill>
                <a:schemeClr val="tx1"/>
              </a:solidFill>
              <a:round/>
              <a:headEnd/>
              <a:tailEnd/>
            </a:ln>
          </p:spPr>
          <p:txBody>
            <a:bodyPr wrap="none" anchor="ctr"/>
            <a:lstStyle/>
            <a:p>
              <a:endParaRPr lang="en-US" dirty="0">
                <a:solidFill>
                  <a:srgbClr val="000000"/>
                </a:solidFill>
              </a:endParaRPr>
            </a:p>
          </p:txBody>
        </p:sp>
        <p:sp>
          <p:nvSpPr>
            <p:cNvPr id="39" name="Line 17"/>
            <p:cNvSpPr>
              <a:spLocks noChangeShapeType="1"/>
            </p:cNvSpPr>
            <p:nvPr/>
          </p:nvSpPr>
          <p:spPr bwMode="auto">
            <a:xfrm rot="-5400000" flipH="1" flipV="1">
              <a:off x="5541" y="3548"/>
              <a:ext cx="0" cy="234"/>
            </a:xfrm>
            <a:prstGeom prst="line">
              <a:avLst/>
            </a:prstGeom>
            <a:noFill/>
            <a:ln w="34925">
              <a:solidFill>
                <a:srgbClr val="CC3300"/>
              </a:solidFill>
              <a:round/>
              <a:headEnd/>
              <a:tailEnd type="triangle" w="lg" len="med"/>
            </a:ln>
          </p:spPr>
          <p:txBody>
            <a:bodyPr/>
            <a:lstStyle/>
            <a:p>
              <a:endParaRPr lang="en-US" dirty="0"/>
            </a:p>
          </p:txBody>
        </p:sp>
        <p:sp>
          <p:nvSpPr>
            <p:cNvPr id="40" name="Text Box 18" descr="Wide upward diagonal"/>
            <p:cNvSpPr txBox="1">
              <a:spLocks noChangeArrowheads="1"/>
            </p:cNvSpPr>
            <p:nvPr/>
          </p:nvSpPr>
          <p:spPr bwMode="auto">
            <a:xfrm rot="16200000" flipH="1">
              <a:off x="5237" y="3551"/>
              <a:ext cx="217" cy="168"/>
            </a:xfrm>
            <a:prstGeom prst="rect">
              <a:avLst/>
            </a:prstGeom>
            <a:noFill/>
            <a:ln w="28575" algn="ctr">
              <a:noFill/>
              <a:prstDash val="dash"/>
              <a:miter lim="800000"/>
              <a:headEnd/>
              <a:tailEnd/>
            </a:ln>
          </p:spPr>
          <p:txBody>
            <a:bodyPr>
              <a:spAutoFit/>
            </a:bodyPr>
            <a:lstStyle/>
            <a:p>
              <a:pPr>
                <a:spcBef>
                  <a:spcPct val="50000"/>
                </a:spcBef>
              </a:pPr>
              <a:r>
                <a:rPr lang="en-US" sz="1300" dirty="0">
                  <a:solidFill>
                    <a:srgbClr val="000000"/>
                  </a:solidFill>
                </a:rPr>
                <a:t>N</a:t>
              </a:r>
            </a:p>
          </p:txBody>
        </p:sp>
      </p:grpSp>
      <p:sp>
        <p:nvSpPr>
          <p:cNvPr id="41" name="TextBox 40"/>
          <p:cNvSpPr txBox="1"/>
          <p:nvPr/>
        </p:nvSpPr>
        <p:spPr>
          <a:xfrm>
            <a:off x="1916353" y="39541"/>
            <a:ext cx="5302655" cy="369332"/>
          </a:xfrm>
          <a:prstGeom prst="rect">
            <a:avLst/>
          </a:prstGeom>
          <a:noFill/>
        </p:spPr>
        <p:txBody>
          <a:bodyPr wrap="square" rtlCol="0">
            <a:spAutoFit/>
          </a:bodyPr>
          <a:lstStyle/>
          <a:p>
            <a:pPr algn="ctr"/>
            <a:r>
              <a:rPr lang="en-US" dirty="0" smtClean="0">
                <a:solidFill>
                  <a:srgbClr val="646B86"/>
                </a:solidFill>
              </a:rPr>
              <a:t>Existing Grade Layout</a:t>
            </a:r>
            <a:endParaRPr lang="en-US" dirty="0">
              <a:solidFill>
                <a:srgbClr val="646B86"/>
              </a:solidFill>
            </a:endParaRPr>
          </a:p>
        </p:txBody>
      </p:sp>
      <p:pic>
        <p:nvPicPr>
          <p:cNvPr id="42" name="Picture 4"/>
          <p:cNvPicPr>
            <a:picLocks noChangeAspect="1" noChangeArrowheads="1"/>
          </p:cNvPicPr>
          <p:nvPr/>
        </p:nvPicPr>
        <p:blipFill>
          <a:blip r:embed="rId3" cstate="print"/>
          <a:srcRect l="74757" t="39175" b="-2443"/>
          <a:stretch>
            <a:fillRect/>
          </a:stretch>
        </p:blipFill>
        <p:spPr bwMode="auto">
          <a:xfrm>
            <a:off x="5287085" y="2713464"/>
            <a:ext cx="1517172" cy="31868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650706" y="484094"/>
            <a:ext cx="7404081" cy="1247790"/>
          </a:xfrm>
          <a:prstGeom prst="rect">
            <a:avLst/>
          </a:prstGeom>
          <a:solidFill>
            <a:srgbClr val="E8EFEF"/>
          </a:solidFill>
        </p:spPr>
        <p:txBody>
          <a:bodyPr vert="horz" lIns="91440" tIns="45720" rIns="91440" bIns="4572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rgbClr val="61898A"/>
                </a:solidFill>
                <a:effectLst/>
                <a:uLnTx/>
                <a:uFillTx/>
                <a:latin typeface="+mj-lt"/>
                <a:ea typeface="+mj-ea"/>
                <a:cs typeface="+mj-cs"/>
              </a:rPr>
              <a:t>Core Expectations for Teaching and Learning</a:t>
            </a:r>
            <a:endParaRPr kumimoji="0" lang="en-US" sz="3600" b="0" i="0" u="none" strike="noStrike" kern="1200" cap="none" spc="0" normalizeH="0" baseline="0" noProof="0" dirty="0">
              <a:ln>
                <a:noFill/>
              </a:ln>
              <a:solidFill>
                <a:srgbClr val="61898A"/>
              </a:solidFill>
              <a:effectLst/>
              <a:uLnTx/>
              <a:uFillTx/>
              <a:latin typeface="+mj-lt"/>
              <a:ea typeface="+mj-ea"/>
              <a:cs typeface="+mj-cs"/>
            </a:endParaRPr>
          </a:p>
        </p:txBody>
      </p:sp>
      <p:sp>
        <p:nvSpPr>
          <p:cNvPr id="3" name="Content Placeholder 2"/>
          <p:cNvSpPr txBox="1">
            <a:spLocks/>
          </p:cNvSpPr>
          <p:nvPr/>
        </p:nvSpPr>
        <p:spPr>
          <a:xfrm>
            <a:off x="498518" y="1985963"/>
            <a:ext cx="3657600" cy="41402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00000"/>
              </a:lnSpc>
              <a:spcBef>
                <a:spcPts val="2000"/>
              </a:spcBef>
              <a:spcAft>
                <a:spcPts val="0"/>
              </a:spcAft>
              <a:buClr>
                <a:schemeClr val="accent1">
                  <a:lumMod val="60000"/>
                  <a:lumOff val="40000"/>
                </a:schemeClr>
              </a:buClr>
              <a:buSzPct val="60000"/>
              <a:buFont typeface="Wingdings" charset="2"/>
              <a:buChar char="u"/>
              <a:tabLst/>
              <a:defRPr/>
            </a:pPr>
            <a:r>
              <a:rPr kumimoji="0" lang="en-US" sz="21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Collaboration</a:t>
            </a:r>
          </a:p>
          <a:p>
            <a:pPr marL="228600" marR="0" lvl="0" indent="-228600" algn="l" defTabSz="914400" rtl="0" eaLnBrk="1" fontAlgn="auto" latinLnBrk="0" hangingPunct="1">
              <a:lnSpc>
                <a:spcPct val="100000"/>
              </a:lnSpc>
              <a:spcBef>
                <a:spcPts val="2000"/>
              </a:spcBef>
              <a:spcAft>
                <a:spcPts val="0"/>
              </a:spcAft>
              <a:buClr>
                <a:schemeClr val="accent1">
                  <a:lumMod val="60000"/>
                  <a:lumOff val="40000"/>
                </a:schemeClr>
              </a:buClr>
              <a:buSzPct val="60000"/>
              <a:buFont typeface="Wingdings" charset="2"/>
              <a:buChar char="u"/>
              <a:tabLst/>
              <a:defRPr/>
            </a:pPr>
            <a:r>
              <a:rPr kumimoji="0" lang="en-US" sz="21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Differentiation – meeting the individual learning needs of each student</a:t>
            </a:r>
          </a:p>
          <a:p>
            <a:pPr marL="228600" marR="0" lvl="0" indent="-228600" algn="l" defTabSz="914400" rtl="0" eaLnBrk="1" fontAlgn="auto" latinLnBrk="0" hangingPunct="1">
              <a:lnSpc>
                <a:spcPct val="100000"/>
              </a:lnSpc>
              <a:spcBef>
                <a:spcPts val="2000"/>
              </a:spcBef>
              <a:spcAft>
                <a:spcPts val="0"/>
              </a:spcAft>
              <a:buClr>
                <a:schemeClr val="accent1">
                  <a:lumMod val="60000"/>
                  <a:lumOff val="40000"/>
                </a:schemeClr>
              </a:buClr>
              <a:buSzPct val="60000"/>
              <a:buFont typeface="Wingdings" charset="2"/>
              <a:buChar char="u"/>
              <a:tabLst/>
              <a:defRPr/>
            </a:pPr>
            <a:r>
              <a:rPr kumimoji="0" lang="en-US" sz="21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Integration of Technology</a:t>
            </a:r>
          </a:p>
          <a:p>
            <a:pPr marL="228600" marR="0" lvl="0" indent="-228600" algn="l" defTabSz="914400" rtl="0" eaLnBrk="1" fontAlgn="auto" latinLnBrk="0" hangingPunct="1">
              <a:lnSpc>
                <a:spcPct val="100000"/>
              </a:lnSpc>
              <a:spcBef>
                <a:spcPts val="2000"/>
              </a:spcBef>
              <a:spcAft>
                <a:spcPts val="0"/>
              </a:spcAft>
              <a:buClr>
                <a:schemeClr val="accent1">
                  <a:lumMod val="60000"/>
                  <a:lumOff val="40000"/>
                </a:schemeClr>
              </a:buClr>
              <a:buSzPct val="60000"/>
              <a:buFont typeface="Wingdings" charset="2"/>
              <a:buChar char="u"/>
              <a:tabLst/>
              <a:defRPr/>
            </a:pPr>
            <a:r>
              <a:rPr kumimoji="0" lang="en-US" sz="21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Purposeful, authentic learning experiences</a:t>
            </a:r>
          </a:p>
          <a:p>
            <a:pPr marL="228600" marR="0" lvl="0" indent="-228600" algn="l" defTabSz="914400" rtl="0" eaLnBrk="1" fontAlgn="auto" latinLnBrk="0" hangingPunct="1">
              <a:lnSpc>
                <a:spcPct val="100000"/>
              </a:lnSpc>
              <a:spcBef>
                <a:spcPts val="2000"/>
              </a:spcBef>
              <a:spcAft>
                <a:spcPts val="0"/>
              </a:spcAft>
              <a:buClr>
                <a:schemeClr val="accent1">
                  <a:lumMod val="60000"/>
                  <a:lumOff val="40000"/>
                </a:schemeClr>
              </a:buClr>
              <a:buSzPct val="60000"/>
              <a:buFont typeface="Wingdings" charset="2"/>
              <a:buChar char="u"/>
              <a:tabLst/>
              <a:defRPr/>
            </a:pPr>
            <a:r>
              <a:rPr kumimoji="0" lang="en-US" sz="21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Inclusion model of Special Education</a:t>
            </a:r>
          </a:p>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Char char="n"/>
              <a:tabLst/>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4" name="Content Placeholder 4" descr="Image 2.jpg"/>
          <p:cNvPicPr>
            <a:picLocks noChangeAspect="1"/>
          </p:cNvPicPr>
          <p:nvPr/>
        </p:nvPicPr>
        <p:blipFill>
          <a:blip r:embed="rId3"/>
          <a:srcRect t="569" b="569"/>
          <a:stretch>
            <a:fillRect/>
          </a:stretch>
        </p:blipFill>
        <p:spPr>
          <a:xfrm>
            <a:off x="4397187" y="2469444"/>
            <a:ext cx="3657600" cy="310771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629716" y="484094"/>
            <a:ext cx="7425071" cy="1116106"/>
          </a:xfrm>
          <a:prstGeom prst="rect">
            <a:avLst/>
          </a:prstGeom>
          <a:solidFill>
            <a:srgbClr val="E8EFEF"/>
          </a:solid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rgbClr val="61898A"/>
                </a:solidFill>
                <a:effectLst/>
                <a:uLnTx/>
                <a:uFillTx/>
                <a:latin typeface="+mj-lt"/>
                <a:ea typeface="+mj-ea"/>
                <a:cs typeface="+mj-cs"/>
              </a:rPr>
              <a:t>Collaboration</a:t>
            </a:r>
            <a:endParaRPr kumimoji="0" lang="en-US" sz="3600" b="0" i="0" u="none" strike="noStrike" kern="1200" cap="none" spc="0" normalizeH="0" baseline="0" noProof="0" dirty="0">
              <a:ln>
                <a:noFill/>
              </a:ln>
              <a:solidFill>
                <a:srgbClr val="61898A"/>
              </a:solidFill>
              <a:effectLst/>
              <a:uLnTx/>
              <a:uFillTx/>
              <a:latin typeface="+mj-lt"/>
              <a:ea typeface="+mj-ea"/>
              <a:cs typeface="+mj-cs"/>
            </a:endParaRPr>
          </a:p>
        </p:txBody>
      </p:sp>
      <p:sp>
        <p:nvSpPr>
          <p:cNvPr id="3" name="Content Placeholder 2"/>
          <p:cNvSpPr txBox="1">
            <a:spLocks/>
          </p:cNvSpPr>
          <p:nvPr/>
        </p:nvSpPr>
        <p:spPr>
          <a:xfrm>
            <a:off x="629716" y="1731884"/>
            <a:ext cx="7425071" cy="4618359"/>
          </a:xfrm>
          <a:prstGeom prst="rect">
            <a:avLst/>
          </a:prstGeom>
          <a:ln>
            <a:solidFill>
              <a:schemeClr val="accent3"/>
            </a:solidFill>
          </a:ln>
        </p:spPr>
        <p:txBody>
          <a:bodyPr vert="horz" lIns="91440" tIns="45720" rIns="91440" bIns="45720" rtlCol="0">
            <a:normAutofit fontScale="92500" lnSpcReduction="20000"/>
          </a:bodyPr>
          <a:lstStyle/>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kumimoji="0" lang="en-US" sz="2400" b="0" i="1"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What’s Needed?</a:t>
            </a:r>
          </a:p>
          <a:p>
            <a:pPr marL="0" marR="0" lvl="0" indent="1588" algn="l" defTabSz="914400" rtl="0" eaLnBrk="1" fontAlgn="auto" latinLnBrk="0" hangingPunct="1">
              <a:lnSpc>
                <a:spcPct val="100000"/>
              </a:lnSpc>
              <a:spcBef>
                <a:spcPts val="2000"/>
              </a:spcBef>
              <a:spcAft>
                <a:spcPts val="0"/>
              </a:spcAft>
              <a:buClr>
                <a:schemeClr val="accent1"/>
              </a:buClr>
              <a:buSzPct val="100000"/>
              <a:buFont typeface="Wingdings" pitchFamily="2" charset="2"/>
              <a:buNone/>
              <a:tabLst/>
              <a:defRPr/>
            </a:pPr>
            <a:r>
              <a:rPr kumimoji="0" lang="en-US"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A building that allows for greater formal and informal collaboration between teachers and students.</a:t>
            </a:r>
          </a:p>
          <a:p>
            <a:pPr marL="457200" marR="0" lvl="1" indent="-228600" algn="l" defTabSz="914400" rtl="0" eaLnBrk="1" fontAlgn="auto" latinLnBrk="0" hangingPunct="1">
              <a:lnSpc>
                <a:spcPct val="100000"/>
              </a:lnSpc>
              <a:spcBef>
                <a:spcPts val="600"/>
              </a:spcBef>
              <a:spcAft>
                <a:spcPts val="0"/>
              </a:spcAft>
              <a:buClr>
                <a:schemeClr val="accent1">
                  <a:lumMod val="60000"/>
                  <a:lumOff val="40000"/>
                </a:schemeClr>
              </a:buClr>
              <a:buSzPct val="60000"/>
              <a:buFont typeface="Wingdings" charset="2"/>
              <a:buChar char="u"/>
              <a:tabLst/>
              <a:defRPr/>
            </a:pPr>
            <a:r>
              <a:rPr kumimoji="0" lang="en-US" sz="2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Spaces designed for small groups</a:t>
            </a:r>
          </a:p>
          <a:p>
            <a:pPr marL="457200" marR="0" lvl="1" indent="-228600" algn="l" defTabSz="914400" rtl="0" eaLnBrk="1" fontAlgn="auto" latinLnBrk="0" hangingPunct="1">
              <a:lnSpc>
                <a:spcPct val="100000"/>
              </a:lnSpc>
              <a:spcBef>
                <a:spcPts val="600"/>
              </a:spcBef>
              <a:spcAft>
                <a:spcPts val="0"/>
              </a:spcAft>
              <a:buClr>
                <a:schemeClr val="accent1">
                  <a:lumMod val="60000"/>
                  <a:lumOff val="40000"/>
                </a:schemeClr>
              </a:buClr>
              <a:buSzPct val="60000"/>
              <a:buFont typeface="Wingdings" charset="2"/>
              <a:buChar char="u"/>
              <a:tabLst/>
              <a:defRPr/>
            </a:pPr>
            <a:r>
              <a:rPr kumimoji="0" lang="en-US" sz="2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Spaces for larger groups such as a grade level</a:t>
            </a:r>
          </a:p>
          <a:p>
            <a:pPr marL="457200" marR="0" lvl="1" indent="-228600" algn="l" defTabSz="914400" rtl="0" eaLnBrk="1" fontAlgn="auto" latinLnBrk="0" hangingPunct="1">
              <a:lnSpc>
                <a:spcPct val="100000"/>
              </a:lnSpc>
              <a:spcBef>
                <a:spcPts val="600"/>
              </a:spcBef>
              <a:spcAft>
                <a:spcPts val="0"/>
              </a:spcAft>
              <a:buClr>
                <a:schemeClr val="accent1">
                  <a:lumMod val="60000"/>
                  <a:lumOff val="40000"/>
                </a:schemeClr>
              </a:buClr>
              <a:buSzPct val="60000"/>
              <a:buFont typeface="Wingdings" charset="2"/>
              <a:buChar char="u"/>
              <a:tabLst/>
              <a:defRPr/>
            </a:pPr>
            <a:r>
              <a:rPr kumimoji="0" lang="en-US" sz="2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Group spaces easily accessible by multiple users</a:t>
            </a:r>
          </a:p>
          <a:p>
            <a:pPr marL="457200" marR="0" lvl="1" indent="-228600" algn="l" defTabSz="914400" rtl="0" eaLnBrk="1" fontAlgn="auto" latinLnBrk="0" hangingPunct="1">
              <a:lnSpc>
                <a:spcPct val="100000"/>
              </a:lnSpc>
              <a:spcBef>
                <a:spcPts val="600"/>
              </a:spcBef>
              <a:spcAft>
                <a:spcPts val="0"/>
              </a:spcAft>
              <a:buClr>
                <a:schemeClr val="accent1">
                  <a:lumMod val="60000"/>
                  <a:lumOff val="40000"/>
                </a:schemeClr>
              </a:buClr>
              <a:buSzPct val="60000"/>
              <a:buFont typeface="Wingdings" charset="2"/>
              <a:buChar char="u"/>
              <a:tabLst/>
              <a:defRPr/>
            </a:pPr>
            <a:r>
              <a:rPr kumimoji="0" lang="en-US" sz="2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Core facilities (e.g. cafeteria, gyms, library) easily accessible to all students</a:t>
            </a:r>
          </a:p>
          <a:p>
            <a:pPr marL="228600" marR="0" lvl="0" indent="-228600" algn="l" defTabSz="914400" rtl="0" eaLnBrk="1" fontAlgn="auto" latinLnBrk="0" hangingPunct="1">
              <a:lnSpc>
                <a:spcPct val="100000"/>
              </a:lnSpc>
              <a:spcBef>
                <a:spcPts val="2000"/>
              </a:spcBef>
              <a:spcAft>
                <a:spcPts val="0"/>
              </a:spcAft>
              <a:buClr>
                <a:schemeClr val="accent1"/>
              </a:buClr>
              <a:buSzPct val="60000"/>
              <a:buFont typeface="Wingdings" pitchFamily="2" charset="2"/>
              <a:buNone/>
              <a:tabLst/>
              <a:defRPr/>
            </a:pPr>
            <a:r>
              <a:rPr kumimoji="0" lang="en-US" sz="2400" b="0" i="1"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Why?</a:t>
            </a:r>
          </a:p>
          <a:p>
            <a:pPr marL="228600" indent="-228600" defTabSz="914400">
              <a:spcBef>
                <a:spcPts val="2000"/>
              </a:spcBef>
              <a:buClr>
                <a:schemeClr val="accent1"/>
              </a:buClr>
              <a:buSzPct val="60000"/>
              <a:buFont typeface="Wingdings" pitchFamily="2" charset="2"/>
              <a:buNone/>
              <a:defRPr/>
            </a:pPr>
            <a:r>
              <a:rPr kumimoji="0" lang="en-US" sz="24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Collaboration develops problem-solving and communication skills.  Creativity and innovation are fostered.  Teachers share their expertise to benefit all students.  </a:t>
            </a:r>
          </a:p>
          <a:p>
            <a:pPr marL="457200" marR="0" lvl="1" indent="-228600" algn="l" defTabSz="914400" rtl="0" eaLnBrk="1" fontAlgn="auto" latinLnBrk="0" hangingPunct="1">
              <a:lnSpc>
                <a:spcPct val="100000"/>
              </a:lnSpc>
              <a:spcBef>
                <a:spcPts val="600"/>
              </a:spcBef>
              <a:spcAft>
                <a:spcPts val="0"/>
              </a:spcAft>
              <a:buClr>
                <a:schemeClr val="accent1">
                  <a:lumMod val="60000"/>
                  <a:lumOff val="40000"/>
                </a:schemeClr>
              </a:buClr>
              <a:buSzPct val="100000"/>
              <a:buFont typeface="Wingdings" charset="2"/>
              <a:buChar char="§"/>
              <a:tabLst/>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629716" y="484094"/>
            <a:ext cx="7425071" cy="1116106"/>
          </a:xfrm>
          <a:prstGeom prst="rect">
            <a:avLst/>
          </a:prstGeom>
          <a:solidFill>
            <a:srgbClr val="E8EFEF"/>
          </a:solid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rgbClr val="61898A"/>
                </a:solidFill>
                <a:effectLst/>
                <a:uLnTx/>
                <a:uFillTx/>
                <a:latin typeface="+mj-lt"/>
                <a:ea typeface="+mj-ea"/>
                <a:cs typeface="+mj-cs"/>
              </a:rPr>
              <a:t>Differentiation</a:t>
            </a:r>
            <a:endParaRPr kumimoji="0" lang="en-US" sz="3600" b="0" i="0" u="none" strike="noStrike" kern="1200" cap="none" spc="0" normalizeH="0" baseline="0" noProof="0" dirty="0">
              <a:ln>
                <a:noFill/>
              </a:ln>
              <a:solidFill>
                <a:srgbClr val="61898A"/>
              </a:solidFill>
              <a:effectLst/>
              <a:uLnTx/>
              <a:uFillTx/>
              <a:latin typeface="+mj-lt"/>
              <a:ea typeface="+mj-ea"/>
              <a:cs typeface="+mj-cs"/>
            </a:endParaRPr>
          </a:p>
        </p:txBody>
      </p:sp>
      <p:sp>
        <p:nvSpPr>
          <p:cNvPr id="3" name="Content Placeholder 2"/>
          <p:cNvSpPr txBox="1">
            <a:spLocks/>
          </p:cNvSpPr>
          <p:nvPr/>
        </p:nvSpPr>
        <p:spPr>
          <a:xfrm>
            <a:off x="629716" y="1731884"/>
            <a:ext cx="7425071" cy="4618359"/>
          </a:xfrm>
          <a:prstGeom prst="rect">
            <a:avLst/>
          </a:prstGeom>
          <a:ln>
            <a:solidFill>
              <a:schemeClr val="accent3"/>
            </a:solidFill>
          </a:ln>
        </p:spPr>
        <p:txBody>
          <a:bodyPr vert="horz" lIns="91440" tIns="45720" rIns="91440" bIns="45720" rtlCol="0">
            <a:normAutofit fontScale="92500" lnSpcReduction="10000"/>
          </a:bodyPr>
          <a:lstStyle/>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kumimoji="0" lang="en-US" sz="2595" b="0" i="1" u="none" strike="noStrike" kern="1200" cap="none" spc="0" normalizeH="0" baseline="0" noProof="0" smtClean="0">
                <a:ln>
                  <a:noFill/>
                </a:ln>
                <a:solidFill>
                  <a:schemeClr val="tx1">
                    <a:lumMod val="65000"/>
                    <a:lumOff val="35000"/>
                  </a:schemeClr>
                </a:solidFill>
                <a:effectLst/>
                <a:uLnTx/>
                <a:uFillTx/>
                <a:latin typeface="+mn-lt"/>
                <a:ea typeface="+mn-ea"/>
                <a:cs typeface="+mn-cs"/>
              </a:rPr>
              <a:t>What’s Needed?</a:t>
            </a:r>
          </a:p>
          <a:p>
            <a:pPr marL="228600" marR="0" lvl="0" indent="-228600" algn="l" defTabSz="914400" rtl="0" eaLnBrk="1" fontAlgn="auto" latinLnBrk="0" hangingPunct="1">
              <a:lnSpc>
                <a:spcPct val="100000"/>
              </a:lnSpc>
              <a:spcBef>
                <a:spcPts val="2000"/>
              </a:spcBef>
              <a:spcAft>
                <a:spcPts val="0"/>
              </a:spcAft>
              <a:buClr>
                <a:schemeClr val="accent1">
                  <a:lumMod val="60000"/>
                  <a:lumOff val="40000"/>
                </a:schemeClr>
              </a:buClr>
              <a:buSzPct val="60000"/>
              <a:buFont typeface="Wingdings" charset="2"/>
              <a:buChar char="u"/>
              <a:tabLst/>
              <a:defRPr/>
            </a:pPr>
            <a:r>
              <a:rPr kumimoji="0" lang="en-US" sz="24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Small breakout rooms “within” but separate from classrooms</a:t>
            </a:r>
          </a:p>
          <a:p>
            <a:pPr marL="228600" marR="0" lvl="0" indent="-228600" algn="l" defTabSz="914400" rtl="0" eaLnBrk="1" fontAlgn="auto" latinLnBrk="0" hangingPunct="1">
              <a:lnSpc>
                <a:spcPct val="100000"/>
              </a:lnSpc>
              <a:spcBef>
                <a:spcPts val="2000"/>
              </a:spcBef>
              <a:spcAft>
                <a:spcPts val="0"/>
              </a:spcAft>
              <a:buClr>
                <a:schemeClr val="accent1"/>
              </a:buClr>
              <a:buSzPct val="60000"/>
              <a:buFont typeface="Wingdings" pitchFamily="2" charset="2"/>
              <a:buNone/>
              <a:tabLst/>
              <a:defRPr/>
            </a:pPr>
            <a:r>
              <a:rPr kumimoji="0" lang="en-US" sz="2595" b="0" i="1" u="none" strike="noStrike" kern="1200" cap="none" spc="0" normalizeH="0" baseline="0" noProof="0" smtClean="0">
                <a:ln>
                  <a:noFill/>
                </a:ln>
                <a:solidFill>
                  <a:schemeClr val="tx1">
                    <a:lumMod val="65000"/>
                    <a:lumOff val="35000"/>
                  </a:schemeClr>
                </a:solidFill>
                <a:effectLst/>
                <a:uLnTx/>
                <a:uFillTx/>
                <a:latin typeface="+mn-lt"/>
                <a:ea typeface="+mn-ea"/>
                <a:cs typeface="+mn-cs"/>
              </a:rPr>
              <a:t>Why?</a:t>
            </a:r>
          </a:p>
          <a:p>
            <a:pPr marL="228600" marR="0" lvl="0" indent="-228600" algn="l" defTabSz="914400" rtl="0" eaLnBrk="1" fontAlgn="auto" latinLnBrk="0" hangingPunct="1">
              <a:lnSpc>
                <a:spcPct val="100000"/>
              </a:lnSpc>
              <a:spcBef>
                <a:spcPts val="2000"/>
              </a:spcBef>
              <a:spcAft>
                <a:spcPts val="0"/>
              </a:spcAft>
              <a:buClr>
                <a:schemeClr val="accent1">
                  <a:lumMod val="60000"/>
                  <a:lumOff val="40000"/>
                </a:schemeClr>
              </a:buClr>
              <a:buSzPct val="60000"/>
              <a:buFont typeface="Wingdings" charset="2"/>
              <a:buChar char="u"/>
              <a:tabLst/>
              <a:defRPr/>
            </a:pPr>
            <a:r>
              <a:rPr kumimoji="0" lang="en-US" sz="24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Independent small group work:  supports projects &amp; students ready for additional challenges</a:t>
            </a:r>
          </a:p>
          <a:p>
            <a:pPr marL="228600" marR="0" lvl="0" indent="-228600" algn="l" defTabSz="914400" rtl="0" eaLnBrk="1" fontAlgn="auto" latinLnBrk="0" hangingPunct="1">
              <a:lnSpc>
                <a:spcPct val="100000"/>
              </a:lnSpc>
              <a:spcBef>
                <a:spcPts val="2000"/>
              </a:spcBef>
              <a:spcAft>
                <a:spcPts val="0"/>
              </a:spcAft>
              <a:buClr>
                <a:schemeClr val="accent1">
                  <a:lumMod val="60000"/>
                  <a:lumOff val="40000"/>
                </a:schemeClr>
              </a:buClr>
              <a:buSzPct val="60000"/>
              <a:buFont typeface="Wingdings" charset="2"/>
              <a:buChar char="u"/>
              <a:tabLst/>
              <a:defRPr/>
            </a:pPr>
            <a:r>
              <a:rPr kumimoji="0" lang="en-US" sz="24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Small group work with a teacher:  supports students at all levels</a:t>
            </a:r>
          </a:p>
          <a:p>
            <a:pPr marL="228600" marR="0" lvl="0" indent="-228600" algn="l" defTabSz="914400" rtl="0" eaLnBrk="1" fontAlgn="auto" latinLnBrk="0" hangingPunct="1">
              <a:lnSpc>
                <a:spcPct val="100000"/>
              </a:lnSpc>
              <a:spcBef>
                <a:spcPts val="2000"/>
              </a:spcBef>
              <a:spcAft>
                <a:spcPts val="0"/>
              </a:spcAft>
              <a:buClr>
                <a:schemeClr val="accent1">
                  <a:lumMod val="60000"/>
                  <a:lumOff val="40000"/>
                </a:schemeClr>
              </a:buClr>
              <a:buSzPct val="60000"/>
              <a:buFont typeface="Wingdings" charset="2"/>
              <a:buChar char="u"/>
              <a:tabLst/>
              <a:defRPr/>
            </a:pPr>
            <a:r>
              <a:rPr kumimoji="0" lang="en-US" sz="24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Students can be observed by the teacher and have access to classroom materials</a:t>
            </a:r>
            <a:endParaRPr kumimoji="0" lang="en-US" sz="2400" b="0" i="1" u="none" strike="noStrike" kern="1200" cap="none" spc="0" normalizeH="0" baseline="0" noProof="0" smtClean="0">
              <a:ln>
                <a:noFill/>
              </a:ln>
              <a:solidFill>
                <a:schemeClr val="tx1">
                  <a:lumMod val="65000"/>
                  <a:lumOff val="35000"/>
                </a:schemeClr>
              </a:solidFill>
              <a:effectLst/>
              <a:uLnTx/>
              <a:uFillTx/>
              <a:latin typeface="+mn-lt"/>
              <a:ea typeface="+mn-ea"/>
              <a:cs typeface="+mn-cs"/>
            </a:endParaRPr>
          </a:p>
          <a:p>
            <a:pPr marL="457200" marR="0" lvl="1" indent="-228600" algn="l" defTabSz="914400" rtl="0" eaLnBrk="1" fontAlgn="auto" latinLnBrk="0" hangingPunct="1">
              <a:lnSpc>
                <a:spcPct val="100000"/>
              </a:lnSpc>
              <a:spcBef>
                <a:spcPts val="600"/>
              </a:spcBef>
              <a:spcAft>
                <a:spcPts val="0"/>
              </a:spcAft>
              <a:buClr>
                <a:schemeClr val="accent1">
                  <a:lumMod val="60000"/>
                  <a:lumOff val="40000"/>
                </a:schemeClr>
              </a:buClr>
              <a:buSzPct val="100000"/>
              <a:buFont typeface="Wingdings" charset="2"/>
              <a:buChar char="§"/>
              <a:tabLst/>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629716" y="458334"/>
            <a:ext cx="7425071" cy="1116106"/>
          </a:xfrm>
          <a:prstGeom prst="rect">
            <a:avLst/>
          </a:prstGeom>
          <a:solidFill>
            <a:srgbClr val="E8EFEF"/>
          </a:solid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rgbClr val="61898A"/>
                </a:solidFill>
                <a:effectLst/>
                <a:uLnTx/>
                <a:uFillTx/>
                <a:latin typeface="+mj-lt"/>
                <a:ea typeface="+mj-ea"/>
                <a:cs typeface="+mj-cs"/>
              </a:rPr>
              <a:t>Integration of Technology</a:t>
            </a:r>
            <a:endParaRPr kumimoji="0" lang="en-US" sz="3600" b="0" i="0" u="none" strike="noStrike" kern="1200" cap="none" spc="0" normalizeH="0" baseline="0" noProof="0" dirty="0">
              <a:ln>
                <a:noFill/>
              </a:ln>
              <a:solidFill>
                <a:srgbClr val="61898A"/>
              </a:solidFill>
              <a:effectLst/>
              <a:uLnTx/>
              <a:uFillTx/>
              <a:latin typeface="+mj-lt"/>
              <a:ea typeface="+mj-ea"/>
              <a:cs typeface="+mj-cs"/>
            </a:endParaRPr>
          </a:p>
        </p:txBody>
      </p:sp>
      <p:sp>
        <p:nvSpPr>
          <p:cNvPr id="3" name="Content Placeholder 2"/>
          <p:cNvSpPr txBox="1">
            <a:spLocks/>
          </p:cNvSpPr>
          <p:nvPr/>
        </p:nvSpPr>
        <p:spPr>
          <a:xfrm>
            <a:off x="629716" y="1721388"/>
            <a:ext cx="7425071" cy="4912255"/>
          </a:xfrm>
          <a:prstGeom prst="rect">
            <a:avLst/>
          </a:prstGeom>
          <a:ln>
            <a:solidFill>
              <a:schemeClr val="accent3"/>
            </a:solidFill>
          </a:ln>
        </p:spPr>
        <p:txBody>
          <a:bodyPr vert="horz" lIns="91440" tIns="45720" rIns="91440" bIns="45720" rtlCol="0">
            <a:normAutofit fontScale="70000" lnSpcReduction="20000"/>
          </a:bodyPr>
          <a:lstStyle/>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kumimoji="0" lang="en-US" sz="3097" b="0" i="1" u="none" strike="noStrike" kern="1200" cap="none" spc="0" normalizeH="0" baseline="0" noProof="0" smtClean="0">
                <a:ln>
                  <a:noFill/>
                </a:ln>
                <a:solidFill>
                  <a:schemeClr val="tx1">
                    <a:lumMod val="65000"/>
                    <a:lumOff val="35000"/>
                  </a:schemeClr>
                </a:solidFill>
                <a:effectLst/>
                <a:uLnTx/>
                <a:uFillTx/>
                <a:latin typeface="+mn-lt"/>
                <a:ea typeface="+mn-ea"/>
                <a:cs typeface="+mn-cs"/>
              </a:rPr>
              <a:t>What’s Needed?</a:t>
            </a:r>
          </a:p>
          <a:p>
            <a:pPr marL="228600" marR="0" lvl="0" indent="-228600" algn="l" defTabSz="914400" rtl="0" eaLnBrk="1" fontAlgn="auto" latinLnBrk="0" hangingPunct="1">
              <a:lnSpc>
                <a:spcPct val="100000"/>
              </a:lnSpc>
              <a:spcBef>
                <a:spcPts val="2000"/>
              </a:spcBef>
              <a:spcAft>
                <a:spcPts val="0"/>
              </a:spcAft>
              <a:buClr>
                <a:schemeClr val="accent1">
                  <a:lumMod val="60000"/>
                  <a:lumOff val="40000"/>
                </a:schemeClr>
              </a:buClr>
              <a:buSzPct val="60000"/>
              <a:buFont typeface="Wingdings" charset="2"/>
              <a:buChar char="u"/>
              <a:tabLst/>
              <a:defRPr/>
            </a:pPr>
            <a:r>
              <a:rPr kumimoji="0" lang="en-US" sz="2839"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New wireless infrastructure</a:t>
            </a:r>
          </a:p>
          <a:p>
            <a:pPr marL="228600" marR="0" lvl="0" indent="-228600" algn="l" defTabSz="914400" rtl="0" eaLnBrk="1" fontAlgn="auto" latinLnBrk="0" hangingPunct="1">
              <a:lnSpc>
                <a:spcPct val="100000"/>
              </a:lnSpc>
              <a:spcBef>
                <a:spcPts val="2000"/>
              </a:spcBef>
              <a:spcAft>
                <a:spcPts val="0"/>
              </a:spcAft>
              <a:buClr>
                <a:schemeClr val="accent1">
                  <a:lumMod val="60000"/>
                  <a:lumOff val="40000"/>
                </a:schemeClr>
              </a:buClr>
              <a:buSzPct val="60000"/>
              <a:buFont typeface="Wingdings" charset="2"/>
              <a:buChar char="u"/>
              <a:tabLst/>
              <a:defRPr/>
            </a:pPr>
            <a:r>
              <a:rPr kumimoji="0" lang="en-US" sz="2839"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Increased bandwidth</a:t>
            </a:r>
          </a:p>
          <a:p>
            <a:pPr marL="228600" marR="0" lvl="0" indent="-228600" algn="l" defTabSz="914400" rtl="0" eaLnBrk="1" fontAlgn="auto" latinLnBrk="0" hangingPunct="1">
              <a:lnSpc>
                <a:spcPct val="100000"/>
              </a:lnSpc>
              <a:spcBef>
                <a:spcPts val="2000"/>
              </a:spcBef>
              <a:spcAft>
                <a:spcPts val="0"/>
              </a:spcAft>
              <a:buClr>
                <a:schemeClr val="accent1"/>
              </a:buClr>
              <a:buSzPct val="60000"/>
              <a:buFont typeface="Wingdings" pitchFamily="2" charset="2"/>
              <a:buNone/>
              <a:tabLst/>
              <a:defRPr/>
            </a:pPr>
            <a:r>
              <a:rPr kumimoji="0" lang="en-US" sz="3097" b="0" i="1" u="none" strike="noStrike" kern="1200" cap="none" spc="0" normalizeH="0" baseline="0" noProof="0" smtClean="0">
                <a:ln>
                  <a:noFill/>
                </a:ln>
                <a:solidFill>
                  <a:schemeClr val="tx1">
                    <a:lumMod val="65000"/>
                    <a:lumOff val="35000"/>
                  </a:schemeClr>
                </a:solidFill>
                <a:effectLst/>
                <a:uLnTx/>
                <a:uFillTx/>
                <a:latin typeface="+mn-lt"/>
                <a:ea typeface="+mn-ea"/>
                <a:cs typeface="+mn-cs"/>
              </a:rPr>
              <a:t>Why?</a:t>
            </a:r>
            <a:r>
              <a:rPr kumimoji="0" lang="en-US" sz="3097"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 </a:t>
            </a:r>
            <a:r>
              <a:rPr kumimoji="0" lang="en-US" sz="2581"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Teachers require consistency of connectivity in order to     invest time and effort into developing integrated instruction.</a:t>
            </a:r>
            <a:endParaRPr kumimoji="0" lang="en-US" sz="2581" b="0" i="1" u="none" strike="noStrike" kern="1200" cap="none" spc="0" normalizeH="0" baseline="0" noProof="0" smtClean="0">
              <a:ln>
                <a:noFill/>
              </a:ln>
              <a:solidFill>
                <a:schemeClr val="tx1">
                  <a:lumMod val="65000"/>
                  <a:lumOff val="35000"/>
                </a:schemeClr>
              </a:solidFill>
              <a:effectLst/>
              <a:uLnTx/>
              <a:uFillTx/>
              <a:latin typeface="+mn-lt"/>
              <a:ea typeface="+mn-ea"/>
              <a:cs typeface="+mn-cs"/>
            </a:endParaRPr>
          </a:p>
          <a:p>
            <a:pPr marL="228600" marR="0" lvl="0" indent="-228600" algn="l" defTabSz="914400" rtl="0" eaLnBrk="1" fontAlgn="auto" latinLnBrk="0" hangingPunct="1">
              <a:lnSpc>
                <a:spcPct val="100000"/>
              </a:lnSpc>
              <a:spcBef>
                <a:spcPts val="2000"/>
              </a:spcBef>
              <a:spcAft>
                <a:spcPts val="0"/>
              </a:spcAft>
              <a:buClr>
                <a:schemeClr val="accent1">
                  <a:lumMod val="60000"/>
                  <a:lumOff val="40000"/>
                </a:schemeClr>
              </a:buClr>
              <a:buSzPct val="60000"/>
              <a:buFont typeface="Wingdings" charset="2"/>
              <a:buChar char="u"/>
              <a:tabLst/>
              <a:defRPr/>
            </a:pPr>
            <a:r>
              <a:rPr kumimoji="0" lang="en-US" sz="2839"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Provide adequate access to technology hardware:</a:t>
            </a:r>
          </a:p>
          <a:p>
            <a:pPr marL="457200" marR="0" lvl="1" indent="-228600" algn="l" defTabSz="914400" rtl="0" eaLnBrk="1" fontAlgn="auto" latinLnBrk="0" hangingPunct="1">
              <a:lnSpc>
                <a:spcPct val="100000"/>
              </a:lnSpc>
              <a:spcBef>
                <a:spcPts val="600"/>
              </a:spcBef>
              <a:spcAft>
                <a:spcPts val="0"/>
              </a:spcAft>
              <a:buClr>
                <a:schemeClr val="accent3">
                  <a:lumMod val="75000"/>
                </a:schemeClr>
              </a:buClr>
              <a:buSzPct val="60000"/>
              <a:buFont typeface="Arial"/>
              <a:buChar char="•"/>
              <a:tabLst/>
              <a:defRPr/>
            </a:pPr>
            <a:r>
              <a:rPr kumimoji="0" lang="en-US" sz="2571"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Projection systems</a:t>
            </a:r>
          </a:p>
          <a:p>
            <a:pPr marL="457200" marR="0" lvl="1" indent="-228600" algn="l" defTabSz="914400" rtl="0" eaLnBrk="1" fontAlgn="auto" latinLnBrk="0" hangingPunct="1">
              <a:lnSpc>
                <a:spcPct val="100000"/>
              </a:lnSpc>
              <a:spcBef>
                <a:spcPts val="600"/>
              </a:spcBef>
              <a:spcAft>
                <a:spcPts val="0"/>
              </a:spcAft>
              <a:buClr>
                <a:schemeClr val="accent3">
                  <a:lumMod val="75000"/>
                </a:schemeClr>
              </a:buClr>
              <a:buSzPct val="60000"/>
              <a:buFont typeface="Arial"/>
              <a:buChar char="•"/>
              <a:tabLst/>
              <a:defRPr/>
            </a:pPr>
            <a:r>
              <a:rPr kumimoji="0" lang="en-US" sz="2571"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Interactive white boards</a:t>
            </a:r>
          </a:p>
          <a:p>
            <a:pPr marL="457200" marR="0" lvl="1" indent="-228600" algn="l" defTabSz="914400" rtl="0" eaLnBrk="1" fontAlgn="auto" latinLnBrk="0" hangingPunct="1">
              <a:lnSpc>
                <a:spcPct val="100000"/>
              </a:lnSpc>
              <a:spcBef>
                <a:spcPts val="600"/>
              </a:spcBef>
              <a:spcAft>
                <a:spcPts val="0"/>
              </a:spcAft>
              <a:buClr>
                <a:schemeClr val="accent3">
                  <a:lumMod val="75000"/>
                </a:schemeClr>
              </a:buClr>
              <a:buSzPct val="60000"/>
              <a:buFont typeface="Arial"/>
              <a:buChar char="•"/>
              <a:tabLst/>
              <a:defRPr/>
            </a:pPr>
            <a:r>
              <a:rPr kumimoji="0" lang="en-US" sz="2571"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Document cameras</a:t>
            </a:r>
          </a:p>
          <a:p>
            <a:pPr marL="457200" marR="0" lvl="1" indent="-228600" algn="l" defTabSz="914400" rtl="0" eaLnBrk="1" fontAlgn="auto" latinLnBrk="0" hangingPunct="1">
              <a:lnSpc>
                <a:spcPct val="100000"/>
              </a:lnSpc>
              <a:spcBef>
                <a:spcPts val="600"/>
              </a:spcBef>
              <a:spcAft>
                <a:spcPts val="0"/>
              </a:spcAft>
              <a:buClr>
                <a:schemeClr val="accent3">
                  <a:lumMod val="75000"/>
                </a:schemeClr>
              </a:buClr>
              <a:buSzPct val="60000"/>
              <a:buFont typeface="Arial"/>
              <a:buChar char="•"/>
              <a:tabLst/>
              <a:defRPr/>
            </a:pPr>
            <a:r>
              <a:rPr kumimoji="0" lang="en-US" sz="2571"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Computers</a:t>
            </a:r>
          </a:p>
          <a:p>
            <a:pPr marL="457200" marR="0" lvl="1" indent="-228600" algn="l" defTabSz="914400" rtl="0" eaLnBrk="1" fontAlgn="auto" latinLnBrk="0" hangingPunct="1">
              <a:lnSpc>
                <a:spcPct val="100000"/>
              </a:lnSpc>
              <a:spcBef>
                <a:spcPts val="600"/>
              </a:spcBef>
              <a:spcAft>
                <a:spcPts val="0"/>
              </a:spcAft>
              <a:buClr>
                <a:schemeClr val="accent3">
                  <a:lumMod val="75000"/>
                </a:schemeClr>
              </a:buClr>
              <a:buSzPct val="60000"/>
              <a:buFont typeface="Arial"/>
              <a:buChar char="•"/>
              <a:tabLst/>
              <a:defRPr/>
            </a:pPr>
            <a:r>
              <a:rPr kumimoji="0" lang="en-US" sz="2571"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Individual devices such as iPads or Chrome Books</a:t>
            </a:r>
          </a:p>
          <a:p>
            <a:pPr marL="228600" marR="0" lvl="0" indent="-228600" algn="l" defTabSz="914400" rtl="0" eaLnBrk="1" fontAlgn="auto" latinLnBrk="0" hangingPunct="1">
              <a:lnSpc>
                <a:spcPct val="100000"/>
              </a:lnSpc>
              <a:spcBef>
                <a:spcPts val="2000"/>
              </a:spcBef>
              <a:spcAft>
                <a:spcPts val="0"/>
              </a:spcAft>
              <a:buClr>
                <a:schemeClr val="accent1">
                  <a:lumMod val="60000"/>
                  <a:lumOff val="40000"/>
                </a:schemeClr>
              </a:buClr>
              <a:buSzPct val="60000"/>
              <a:buFont typeface="Wingdings" charset="2"/>
              <a:buChar char="u"/>
              <a:tabLst/>
              <a:defRPr/>
            </a:pPr>
            <a:r>
              <a:rPr kumimoji="0" lang="en-US" sz="2857"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Plan so that upgrades can be more easily performed in the future</a:t>
            </a:r>
          </a:p>
          <a:p>
            <a:pPr marL="457200" marR="0" lvl="1" indent="-228600" algn="l" defTabSz="914400" rtl="0" eaLnBrk="1" fontAlgn="auto" latinLnBrk="0" hangingPunct="1">
              <a:lnSpc>
                <a:spcPct val="100000"/>
              </a:lnSpc>
              <a:spcBef>
                <a:spcPts val="600"/>
              </a:spcBef>
              <a:spcAft>
                <a:spcPts val="0"/>
              </a:spcAft>
              <a:buClr>
                <a:schemeClr val="accent1">
                  <a:lumMod val="60000"/>
                  <a:lumOff val="40000"/>
                </a:schemeClr>
              </a:buClr>
              <a:buSzPct val="100000"/>
              <a:buFont typeface="Wingdings" charset="2"/>
              <a:buChar char="§"/>
              <a:tabLst/>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629716" y="458334"/>
            <a:ext cx="7425071" cy="1116106"/>
          </a:xfrm>
          <a:prstGeom prst="rect">
            <a:avLst/>
          </a:prstGeom>
          <a:solidFill>
            <a:srgbClr val="E8EFEF"/>
          </a:solidFill>
        </p:spPr>
        <p:txBody>
          <a:bodyPr vert="horz" lIns="91440" tIns="45720" rIns="91440" bIns="4572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61898A"/>
                </a:solidFill>
                <a:effectLst/>
                <a:uLnTx/>
                <a:uFillTx/>
                <a:latin typeface="+mj-lt"/>
                <a:ea typeface="+mj-ea"/>
                <a:cs typeface="+mj-cs"/>
              </a:rPr>
              <a:t>Purposeful, Authentic </a:t>
            </a:r>
            <a:r>
              <a:rPr lang="en-US" sz="3600" dirty="0" smtClean="0">
                <a:solidFill>
                  <a:srgbClr val="61898A"/>
                </a:solidFill>
                <a:latin typeface="+mj-lt"/>
                <a:ea typeface="+mj-ea"/>
                <a:cs typeface="+mj-cs"/>
              </a:rPr>
              <a:t>L</a:t>
            </a:r>
            <a:r>
              <a:rPr kumimoji="0" lang="en-US" sz="3600" b="0" i="0" u="none" strike="noStrike" kern="1200" cap="none" spc="0" normalizeH="0" baseline="0" noProof="0" dirty="0" smtClean="0">
                <a:ln>
                  <a:noFill/>
                </a:ln>
                <a:solidFill>
                  <a:srgbClr val="61898A"/>
                </a:solidFill>
                <a:effectLst/>
                <a:uLnTx/>
                <a:uFillTx/>
                <a:latin typeface="+mj-lt"/>
                <a:ea typeface="+mj-ea"/>
                <a:cs typeface="+mj-cs"/>
              </a:rPr>
              <a:t>earning </a:t>
            </a:r>
            <a:r>
              <a:rPr lang="en-US" sz="3600" dirty="0" smtClean="0">
                <a:solidFill>
                  <a:srgbClr val="61898A"/>
                </a:solidFill>
                <a:latin typeface="+mj-lt"/>
                <a:ea typeface="+mj-ea"/>
                <a:cs typeface="+mj-cs"/>
              </a:rPr>
              <a:t>E</a:t>
            </a:r>
            <a:r>
              <a:rPr kumimoji="0" lang="en-US" sz="3600" b="0" i="0" u="none" strike="noStrike" kern="1200" cap="none" spc="0" normalizeH="0" baseline="0" noProof="0" dirty="0" err="1" smtClean="0">
                <a:ln>
                  <a:noFill/>
                </a:ln>
                <a:solidFill>
                  <a:srgbClr val="61898A"/>
                </a:solidFill>
                <a:effectLst/>
                <a:uLnTx/>
                <a:uFillTx/>
                <a:latin typeface="+mj-lt"/>
                <a:ea typeface="+mj-ea"/>
                <a:cs typeface="+mj-cs"/>
              </a:rPr>
              <a:t>xperiences</a:t>
            </a:r>
            <a:endParaRPr kumimoji="0" lang="en-US" sz="3600" b="0" i="0" u="none" strike="noStrike" kern="1200" cap="none" spc="0" normalizeH="0" baseline="0" noProof="0" dirty="0">
              <a:ln>
                <a:noFill/>
              </a:ln>
              <a:solidFill>
                <a:srgbClr val="61898A"/>
              </a:solidFill>
              <a:effectLst/>
              <a:uLnTx/>
              <a:uFillTx/>
              <a:latin typeface="+mj-lt"/>
              <a:ea typeface="+mj-ea"/>
              <a:cs typeface="+mj-cs"/>
            </a:endParaRPr>
          </a:p>
        </p:txBody>
      </p:sp>
      <p:sp>
        <p:nvSpPr>
          <p:cNvPr id="3" name="Content Placeholder 2"/>
          <p:cNvSpPr txBox="1">
            <a:spLocks/>
          </p:cNvSpPr>
          <p:nvPr/>
        </p:nvSpPr>
        <p:spPr>
          <a:xfrm>
            <a:off x="629716" y="1721388"/>
            <a:ext cx="7425071" cy="4912255"/>
          </a:xfrm>
          <a:prstGeom prst="rect">
            <a:avLst/>
          </a:prstGeom>
          <a:ln>
            <a:solidFill>
              <a:schemeClr val="accent3"/>
            </a:solidFill>
          </a:ln>
        </p:spPr>
        <p:txBody>
          <a:bodyPr vert="horz" lIns="91440" tIns="45720" rIns="91440" bIns="45720" rtlCol="0">
            <a:normAutofit/>
          </a:bodyPr>
          <a:lstStyle/>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kumimoji="0" lang="en-US" sz="2400" b="0" i="1" u="none" strike="noStrike" kern="1200" cap="none" spc="0" normalizeH="0" baseline="0" noProof="0" smtClean="0">
                <a:ln>
                  <a:noFill/>
                </a:ln>
                <a:solidFill>
                  <a:schemeClr val="tx1">
                    <a:lumMod val="65000"/>
                    <a:lumOff val="35000"/>
                  </a:schemeClr>
                </a:solidFill>
                <a:effectLst/>
                <a:uLnTx/>
                <a:uFillTx/>
                <a:latin typeface="+mn-lt"/>
                <a:ea typeface="+mn-ea"/>
                <a:cs typeface="+mn-cs"/>
              </a:rPr>
              <a:t>What’s Needed?</a:t>
            </a:r>
          </a:p>
          <a:p>
            <a:pPr marL="228600" marR="0" lvl="0" indent="-228600" algn="l" defTabSz="914400" rtl="0" eaLnBrk="1" fontAlgn="auto" latinLnBrk="0" hangingPunct="1">
              <a:lnSpc>
                <a:spcPct val="100000"/>
              </a:lnSpc>
              <a:spcBef>
                <a:spcPts val="2000"/>
              </a:spcBef>
              <a:spcAft>
                <a:spcPts val="0"/>
              </a:spcAft>
              <a:buClr>
                <a:schemeClr val="accent1">
                  <a:lumMod val="60000"/>
                  <a:lumOff val="40000"/>
                </a:schemeClr>
              </a:buClr>
              <a:buSzPct val="60000"/>
              <a:buFont typeface="Wingdings" charset="2"/>
              <a:buChar char="u"/>
              <a:tabLst/>
              <a:defRPr/>
            </a:pPr>
            <a:r>
              <a:rPr kumimoji="0" lang="en-US" sz="24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Learning spaces that are alternatives to classrooms </a:t>
            </a:r>
          </a:p>
          <a:p>
            <a:pPr marL="228600" marR="0" lvl="0" indent="-228600" algn="l" defTabSz="914400" rtl="0" eaLnBrk="1" fontAlgn="auto" latinLnBrk="0" hangingPunct="1">
              <a:lnSpc>
                <a:spcPct val="100000"/>
              </a:lnSpc>
              <a:spcBef>
                <a:spcPts val="2000"/>
              </a:spcBef>
              <a:spcAft>
                <a:spcPts val="0"/>
              </a:spcAft>
              <a:buClr>
                <a:schemeClr val="accent1">
                  <a:lumMod val="60000"/>
                  <a:lumOff val="40000"/>
                </a:schemeClr>
              </a:buClr>
              <a:buSzPct val="60000"/>
              <a:buFont typeface="Wingdings" charset="2"/>
              <a:buChar char="u"/>
              <a:tabLst/>
              <a:defRPr/>
            </a:pPr>
            <a:r>
              <a:rPr kumimoji="0" lang="en-US" sz="24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Range of group sizes (e.g. a few students or a whole grade)</a:t>
            </a:r>
          </a:p>
          <a:p>
            <a:pPr marL="228600" marR="0" lvl="0" indent="-228600" algn="l" defTabSz="914400" rtl="0" eaLnBrk="1" fontAlgn="auto" latinLnBrk="0" hangingPunct="1">
              <a:lnSpc>
                <a:spcPct val="100000"/>
              </a:lnSpc>
              <a:spcBef>
                <a:spcPts val="2000"/>
              </a:spcBef>
              <a:spcAft>
                <a:spcPts val="0"/>
              </a:spcAft>
              <a:buClr>
                <a:schemeClr val="accent1">
                  <a:lumMod val="60000"/>
                  <a:lumOff val="40000"/>
                </a:schemeClr>
              </a:buClr>
              <a:buSzPct val="60000"/>
              <a:buFont typeface="Wingdings" charset="2"/>
              <a:buChar char="u"/>
              <a:tabLst/>
              <a:defRPr/>
            </a:pPr>
            <a:r>
              <a:rPr kumimoji="0" lang="en-US" sz="24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Flexible:  not as specialized as an auditorium, library, or gym.</a:t>
            </a:r>
          </a:p>
          <a:p>
            <a:pPr marL="228600" marR="0" lvl="0" indent="-228600" algn="l" defTabSz="914400" rtl="0" eaLnBrk="1" fontAlgn="auto" latinLnBrk="0" hangingPunct="1">
              <a:lnSpc>
                <a:spcPct val="100000"/>
              </a:lnSpc>
              <a:spcBef>
                <a:spcPts val="2000"/>
              </a:spcBef>
              <a:spcAft>
                <a:spcPts val="0"/>
              </a:spcAft>
              <a:buClr>
                <a:schemeClr val="accent1"/>
              </a:buClr>
              <a:buSzPct val="60000"/>
              <a:buFont typeface="Wingdings" pitchFamily="2" charset="2"/>
              <a:buNone/>
              <a:tabLst/>
              <a:defRPr/>
            </a:pPr>
            <a:r>
              <a:rPr kumimoji="0" lang="en-US" sz="2400" b="0" i="1" u="none" strike="noStrike" kern="1200" cap="none" spc="0" normalizeH="0" baseline="0" noProof="0" smtClean="0">
                <a:ln>
                  <a:noFill/>
                </a:ln>
                <a:solidFill>
                  <a:schemeClr val="tx1">
                    <a:lumMod val="65000"/>
                    <a:lumOff val="35000"/>
                  </a:schemeClr>
                </a:solidFill>
                <a:effectLst/>
                <a:uLnTx/>
                <a:uFillTx/>
                <a:latin typeface="+mn-lt"/>
                <a:ea typeface="+mn-ea"/>
                <a:cs typeface="+mn-cs"/>
              </a:rPr>
              <a:t>Why? </a:t>
            </a:r>
            <a:r>
              <a:rPr kumimoji="0" lang="en-US" sz="24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Authentic learning can take many forms such as an exhibition of work, a poetry slam, a presentation to the conservation commission.</a:t>
            </a:r>
            <a:endParaRPr kumimoji="0" lang="en-US" sz="2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197</TotalTime>
  <Words>1619</Words>
  <Application>Microsoft Macintosh PowerPoint</Application>
  <PresentationFormat>On-screen Show (4:3)</PresentationFormat>
  <Paragraphs>204</Paragraphs>
  <Slides>20</Slides>
  <Notes>10</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Advantage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Hanscom School Design</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Becky McFall</dc:creator>
  <cp:lastModifiedBy>Becky McFall</cp:lastModifiedBy>
  <cp:revision>9</cp:revision>
  <dcterms:created xsi:type="dcterms:W3CDTF">2013-06-27T13:37:51Z</dcterms:created>
  <dcterms:modified xsi:type="dcterms:W3CDTF">2013-06-27T13:50:49Z</dcterms:modified>
</cp:coreProperties>
</file>